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56" r:id="rId5"/>
    <p:sldId id="257" r:id="rId6"/>
    <p:sldId id="261" r:id="rId7"/>
    <p:sldId id="259" r:id="rId8"/>
    <p:sldId id="263" r:id="rId9"/>
    <p:sldId id="258" r:id="rId10"/>
    <p:sldId id="262" r:id="rId11"/>
    <p:sldId id="266" r:id="rId12"/>
    <p:sldId id="270" r:id="rId13"/>
    <p:sldId id="271" r:id="rId14"/>
    <p:sldId id="269" r:id="rId15"/>
    <p:sldId id="285" r:id="rId16"/>
    <p:sldId id="286" r:id="rId17"/>
    <p:sldId id="260" r:id="rId18"/>
    <p:sldId id="264" r:id="rId19"/>
    <p:sldId id="265" r:id="rId20"/>
    <p:sldId id="284" r:id="rId21"/>
    <p:sldId id="26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465" autoAdjust="0"/>
  </p:normalViewPr>
  <p:slideViewPr>
    <p:cSldViewPr snapToGrid="0" showGuides="1">
      <p:cViewPr varScale="1">
        <p:scale>
          <a:sx n="80" d="100"/>
          <a:sy n="80" d="100"/>
        </p:scale>
        <p:origin x="739" y="53"/>
      </p:cViewPr>
      <p:guideLst>
        <p:guide orient="horz" pos="2160"/>
        <p:guide pos="3840"/>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9A917-A734-45E9-BEAF-C3613A876411}" type="doc">
      <dgm:prSet loTypeId="urn:microsoft.com/office/officeart/2005/8/layout/hierarchy1" loCatId="hierarchy" qsTypeId="urn:microsoft.com/office/officeart/2005/8/quickstyle/simple2" qsCatId="simple" csTypeId="urn:microsoft.com/office/officeart/2005/8/colors/accent2_2" csCatId="accent2"/>
      <dgm:spPr/>
      <dgm:t>
        <a:bodyPr/>
        <a:lstStyle/>
        <a:p>
          <a:endParaRPr lang="en-US"/>
        </a:p>
      </dgm:t>
    </dgm:pt>
    <dgm:pt modelId="{B944876F-D32B-43FB-A880-635F811CBE58}">
      <dgm:prSet/>
      <dgm:spPr/>
      <dgm:t>
        <a:bodyPr/>
        <a:lstStyle/>
        <a:p>
          <a:r>
            <a:rPr lang="en-US" dirty="0">
              <a:latin typeface="+mn-lt"/>
            </a:rPr>
            <a:t>Allyssa </a:t>
          </a:r>
          <a:r>
            <a:rPr lang="en-US" dirty="0" err="1">
              <a:latin typeface="+mn-lt"/>
            </a:rPr>
            <a:t>Carmin</a:t>
          </a:r>
          <a:endParaRPr lang="en-US" dirty="0">
            <a:latin typeface="+mn-lt"/>
          </a:endParaRPr>
        </a:p>
      </dgm:t>
    </dgm:pt>
    <dgm:pt modelId="{7583FB4A-5194-41AF-897F-FC48B51FC81D}" type="parTrans" cxnId="{788B128F-B2A6-419A-946A-372533A46EA1}">
      <dgm:prSet/>
      <dgm:spPr/>
      <dgm:t>
        <a:bodyPr/>
        <a:lstStyle/>
        <a:p>
          <a:endParaRPr lang="en-US"/>
        </a:p>
      </dgm:t>
    </dgm:pt>
    <dgm:pt modelId="{4B03AED8-C0AC-45AD-BF20-3C6C67EAEA8C}" type="sibTrans" cxnId="{788B128F-B2A6-419A-946A-372533A46EA1}">
      <dgm:prSet/>
      <dgm:spPr/>
      <dgm:t>
        <a:bodyPr/>
        <a:lstStyle/>
        <a:p>
          <a:endParaRPr lang="en-US"/>
        </a:p>
      </dgm:t>
    </dgm:pt>
    <dgm:pt modelId="{39317D31-85F8-445B-9865-7608FE82602C}">
      <dgm:prSet/>
      <dgm:spPr/>
      <dgm:t>
        <a:bodyPr/>
        <a:lstStyle/>
        <a:p>
          <a:r>
            <a:rPr lang="en-US" dirty="0"/>
            <a:t>Vicky Lee</a:t>
          </a:r>
        </a:p>
      </dgm:t>
    </dgm:pt>
    <dgm:pt modelId="{53D2B6E0-0A23-4067-A493-44D5136CE3D2}" type="parTrans" cxnId="{50EBDC73-ED2A-4EE5-9CAD-BAEDDF371E83}">
      <dgm:prSet/>
      <dgm:spPr/>
      <dgm:t>
        <a:bodyPr/>
        <a:lstStyle/>
        <a:p>
          <a:endParaRPr lang="en-US"/>
        </a:p>
      </dgm:t>
    </dgm:pt>
    <dgm:pt modelId="{6AB0B6B0-A3D9-4D6D-8852-AE5CE7B93C93}" type="sibTrans" cxnId="{50EBDC73-ED2A-4EE5-9CAD-BAEDDF371E83}">
      <dgm:prSet/>
      <dgm:spPr/>
      <dgm:t>
        <a:bodyPr/>
        <a:lstStyle/>
        <a:p>
          <a:endParaRPr lang="en-US"/>
        </a:p>
      </dgm:t>
    </dgm:pt>
    <dgm:pt modelId="{EB93B74C-A8EC-4AC8-9468-F763D60FE783}">
      <dgm:prSet/>
      <dgm:spPr/>
      <dgm:t>
        <a:bodyPr/>
        <a:lstStyle/>
        <a:p>
          <a:r>
            <a:rPr lang="en-US" dirty="0"/>
            <a:t>Julian Louden</a:t>
          </a:r>
        </a:p>
      </dgm:t>
    </dgm:pt>
    <dgm:pt modelId="{9BDBB570-13E9-4F2B-BC65-1F04E43A53D7}" type="parTrans" cxnId="{3E5BDEF0-5E2F-483D-AADE-8371B170AB03}">
      <dgm:prSet/>
      <dgm:spPr/>
      <dgm:t>
        <a:bodyPr/>
        <a:lstStyle/>
        <a:p>
          <a:endParaRPr lang="en-US"/>
        </a:p>
      </dgm:t>
    </dgm:pt>
    <dgm:pt modelId="{8ACAEA48-D3E5-42EC-ACDC-DCBA5BDEAB64}" type="sibTrans" cxnId="{3E5BDEF0-5E2F-483D-AADE-8371B170AB03}">
      <dgm:prSet/>
      <dgm:spPr/>
      <dgm:t>
        <a:bodyPr/>
        <a:lstStyle/>
        <a:p>
          <a:endParaRPr lang="en-US"/>
        </a:p>
      </dgm:t>
    </dgm:pt>
    <dgm:pt modelId="{93271A49-6F0F-4230-82B2-7B5CFB110A46}">
      <dgm:prSet/>
      <dgm:spPr/>
      <dgm:t>
        <a:bodyPr/>
        <a:lstStyle/>
        <a:p>
          <a:r>
            <a:rPr lang="en-US"/>
            <a:t>Noman Zubairi</a:t>
          </a:r>
        </a:p>
      </dgm:t>
    </dgm:pt>
    <dgm:pt modelId="{8C3B60F1-9ECF-48CF-98DA-F573E182040C}" type="parTrans" cxnId="{73DD2707-6AA1-4635-8569-FEBB15FA5569}">
      <dgm:prSet/>
      <dgm:spPr/>
      <dgm:t>
        <a:bodyPr/>
        <a:lstStyle/>
        <a:p>
          <a:endParaRPr lang="en-US"/>
        </a:p>
      </dgm:t>
    </dgm:pt>
    <dgm:pt modelId="{529E374C-0445-482A-91C6-3E0795411AED}" type="sibTrans" cxnId="{73DD2707-6AA1-4635-8569-FEBB15FA5569}">
      <dgm:prSet/>
      <dgm:spPr/>
      <dgm:t>
        <a:bodyPr/>
        <a:lstStyle/>
        <a:p>
          <a:endParaRPr lang="en-US"/>
        </a:p>
      </dgm:t>
    </dgm:pt>
    <dgm:pt modelId="{5B48BE12-B586-488A-9540-FF70CA06CEA5}" type="pres">
      <dgm:prSet presAssocID="{EEF9A917-A734-45E9-BEAF-C3613A876411}" presName="hierChild1" presStyleCnt="0">
        <dgm:presLayoutVars>
          <dgm:chPref val="1"/>
          <dgm:dir/>
          <dgm:animOne val="branch"/>
          <dgm:animLvl val="lvl"/>
          <dgm:resizeHandles/>
        </dgm:presLayoutVars>
      </dgm:prSet>
      <dgm:spPr/>
    </dgm:pt>
    <dgm:pt modelId="{DFF1D915-64AE-4471-A423-AD1A33BD6828}" type="pres">
      <dgm:prSet presAssocID="{B944876F-D32B-43FB-A880-635F811CBE58}" presName="hierRoot1" presStyleCnt="0"/>
      <dgm:spPr/>
    </dgm:pt>
    <dgm:pt modelId="{46E7D806-254E-44BD-9BE7-61D76D016D2F}" type="pres">
      <dgm:prSet presAssocID="{B944876F-D32B-43FB-A880-635F811CBE58}" presName="composite" presStyleCnt="0"/>
      <dgm:spPr/>
    </dgm:pt>
    <dgm:pt modelId="{F4F28F6E-0B71-4367-BE04-B3D8016A22C7}" type="pres">
      <dgm:prSet presAssocID="{B944876F-D32B-43FB-A880-635F811CBE58}" presName="background" presStyleLbl="node0" presStyleIdx="0" presStyleCnt="4"/>
      <dgm:spPr/>
    </dgm:pt>
    <dgm:pt modelId="{4059AA42-FD73-4AA3-8E1C-78063F684787}" type="pres">
      <dgm:prSet presAssocID="{B944876F-D32B-43FB-A880-635F811CBE58}" presName="text" presStyleLbl="fgAcc0" presStyleIdx="0" presStyleCnt="4">
        <dgm:presLayoutVars>
          <dgm:chPref val="3"/>
        </dgm:presLayoutVars>
      </dgm:prSet>
      <dgm:spPr/>
    </dgm:pt>
    <dgm:pt modelId="{B83581C8-B870-4019-A4C7-EBCE91579C42}" type="pres">
      <dgm:prSet presAssocID="{B944876F-D32B-43FB-A880-635F811CBE58}" presName="hierChild2" presStyleCnt="0"/>
      <dgm:spPr/>
    </dgm:pt>
    <dgm:pt modelId="{7D0458C9-64A0-4BB5-82BD-7B6FFB427813}" type="pres">
      <dgm:prSet presAssocID="{39317D31-85F8-445B-9865-7608FE82602C}" presName="hierRoot1" presStyleCnt="0"/>
      <dgm:spPr/>
    </dgm:pt>
    <dgm:pt modelId="{6B18B0DD-7845-4C2F-8037-789BA6BA6368}" type="pres">
      <dgm:prSet presAssocID="{39317D31-85F8-445B-9865-7608FE82602C}" presName="composite" presStyleCnt="0"/>
      <dgm:spPr/>
    </dgm:pt>
    <dgm:pt modelId="{D9CBE0FD-8344-4D9C-9FA8-C6B4AC01B8D0}" type="pres">
      <dgm:prSet presAssocID="{39317D31-85F8-445B-9865-7608FE82602C}" presName="background" presStyleLbl="node0" presStyleIdx="1" presStyleCnt="4"/>
      <dgm:spPr/>
    </dgm:pt>
    <dgm:pt modelId="{B490C317-57F8-46CE-924B-390FDD01D303}" type="pres">
      <dgm:prSet presAssocID="{39317D31-85F8-445B-9865-7608FE82602C}" presName="text" presStyleLbl="fgAcc0" presStyleIdx="1" presStyleCnt="4">
        <dgm:presLayoutVars>
          <dgm:chPref val="3"/>
        </dgm:presLayoutVars>
      </dgm:prSet>
      <dgm:spPr/>
    </dgm:pt>
    <dgm:pt modelId="{3DC9634A-46D7-4330-8197-98B004A0673A}" type="pres">
      <dgm:prSet presAssocID="{39317D31-85F8-445B-9865-7608FE82602C}" presName="hierChild2" presStyleCnt="0"/>
      <dgm:spPr/>
    </dgm:pt>
    <dgm:pt modelId="{0F8C6832-19F7-4848-B810-5F890B663224}" type="pres">
      <dgm:prSet presAssocID="{EB93B74C-A8EC-4AC8-9468-F763D60FE783}" presName="hierRoot1" presStyleCnt="0"/>
      <dgm:spPr/>
    </dgm:pt>
    <dgm:pt modelId="{3B791ADA-9BF7-4202-9CD3-F04593F985B1}" type="pres">
      <dgm:prSet presAssocID="{EB93B74C-A8EC-4AC8-9468-F763D60FE783}" presName="composite" presStyleCnt="0"/>
      <dgm:spPr/>
    </dgm:pt>
    <dgm:pt modelId="{0DD1474A-B29D-4B75-BF32-5E39499DCCD9}" type="pres">
      <dgm:prSet presAssocID="{EB93B74C-A8EC-4AC8-9468-F763D60FE783}" presName="background" presStyleLbl="node0" presStyleIdx="2" presStyleCnt="4"/>
      <dgm:spPr/>
    </dgm:pt>
    <dgm:pt modelId="{2119B2CA-9C90-4B15-9899-4162FCCEA0B1}" type="pres">
      <dgm:prSet presAssocID="{EB93B74C-A8EC-4AC8-9468-F763D60FE783}" presName="text" presStyleLbl="fgAcc0" presStyleIdx="2" presStyleCnt="4">
        <dgm:presLayoutVars>
          <dgm:chPref val="3"/>
        </dgm:presLayoutVars>
      </dgm:prSet>
      <dgm:spPr/>
    </dgm:pt>
    <dgm:pt modelId="{D23BE99B-E5BB-4D3D-A44D-A7D7B95D1BFB}" type="pres">
      <dgm:prSet presAssocID="{EB93B74C-A8EC-4AC8-9468-F763D60FE783}" presName="hierChild2" presStyleCnt="0"/>
      <dgm:spPr/>
    </dgm:pt>
    <dgm:pt modelId="{3AFF2611-0226-41E7-9DD2-1AC8EFA76FED}" type="pres">
      <dgm:prSet presAssocID="{93271A49-6F0F-4230-82B2-7B5CFB110A46}" presName="hierRoot1" presStyleCnt="0"/>
      <dgm:spPr/>
    </dgm:pt>
    <dgm:pt modelId="{51D9FDC6-105E-4857-9E09-23B63C44E098}" type="pres">
      <dgm:prSet presAssocID="{93271A49-6F0F-4230-82B2-7B5CFB110A46}" presName="composite" presStyleCnt="0"/>
      <dgm:spPr/>
    </dgm:pt>
    <dgm:pt modelId="{1EC903A9-C75A-44B9-A9C3-A4CC969AE372}" type="pres">
      <dgm:prSet presAssocID="{93271A49-6F0F-4230-82B2-7B5CFB110A46}" presName="background" presStyleLbl="node0" presStyleIdx="3" presStyleCnt="4"/>
      <dgm:spPr/>
    </dgm:pt>
    <dgm:pt modelId="{F9BE981C-24EC-4245-834D-955C04CD2F88}" type="pres">
      <dgm:prSet presAssocID="{93271A49-6F0F-4230-82B2-7B5CFB110A46}" presName="text" presStyleLbl="fgAcc0" presStyleIdx="3" presStyleCnt="4">
        <dgm:presLayoutVars>
          <dgm:chPref val="3"/>
        </dgm:presLayoutVars>
      </dgm:prSet>
      <dgm:spPr/>
    </dgm:pt>
    <dgm:pt modelId="{1CBB514E-018D-403E-AE55-3F82324845F5}" type="pres">
      <dgm:prSet presAssocID="{93271A49-6F0F-4230-82B2-7B5CFB110A46}" presName="hierChild2" presStyleCnt="0"/>
      <dgm:spPr/>
    </dgm:pt>
  </dgm:ptLst>
  <dgm:cxnLst>
    <dgm:cxn modelId="{73DD2707-6AA1-4635-8569-FEBB15FA5569}" srcId="{EEF9A917-A734-45E9-BEAF-C3613A876411}" destId="{93271A49-6F0F-4230-82B2-7B5CFB110A46}" srcOrd="3" destOrd="0" parTransId="{8C3B60F1-9ECF-48CF-98DA-F573E182040C}" sibTransId="{529E374C-0445-482A-91C6-3E0795411AED}"/>
    <dgm:cxn modelId="{834BFA11-C6D0-43AB-841C-4771B314EE41}" type="presOf" srcId="{B944876F-D32B-43FB-A880-635F811CBE58}" destId="{4059AA42-FD73-4AA3-8E1C-78063F684787}" srcOrd="0" destOrd="0" presId="urn:microsoft.com/office/officeart/2005/8/layout/hierarchy1"/>
    <dgm:cxn modelId="{0BA5BD6E-B435-42C7-8D0E-10EFB8B0CD06}" type="presOf" srcId="{39317D31-85F8-445B-9865-7608FE82602C}" destId="{B490C317-57F8-46CE-924B-390FDD01D303}" srcOrd="0" destOrd="0" presId="urn:microsoft.com/office/officeart/2005/8/layout/hierarchy1"/>
    <dgm:cxn modelId="{50EBDC73-ED2A-4EE5-9CAD-BAEDDF371E83}" srcId="{EEF9A917-A734-45E9-BEAF-C3613A876411}" destId="{39317D31-85F8-445B-9865-7608FE82602C}" srcOrd="1" destOrd="0" parTransId="{53D2B6E0-0A23-4067-A493-44D5136CE3D2}" sibTransId="{6AB0B6B0-A3D9-4D6D-8852-AE5CE7B93C93}"/>
    <dgm:cxn modelId="{C48B7C75-0462-44FC-B7B3-714F14160735}" type="presOf" srcId="{93271A49-6F0F-4230-82B2-7B5CFB110A46}" destId="{F9BE981C-24EC-4245-834D-955C04CD2F88}" srcOrd="0" destOrd="0" presId="urn:microsoft.com/office/officeart/2005/8/layout/hierarchy1"/>
    <dgm:cxn modelId="{FA80DE57-9081-4126-A0F6-EC9FBC6DE2D7}" type="presOf" srcId="{EB93B74C-A8EC-4AC8-9468-F763D60FE783}" destId="{2119B2CA-9C90-4B15-9899-4162FCCEA0B1}" srcOrd="0" destOrd="0" presId="urn:microsoft.com/office/officeart/2005/8/layout/hierarchy1"/>
    <dgm:cxn modelId="{788B128F-B2A6-419A-946A-372533A46EA1}" srcId="{EEF9A917-A734-45E9-BEAF-C3613A876411}" destId="{B944876F-D32B-43FB-A880-635F811CBE58}" srcOrd="0" destOrd="0" parTransId="{7583FB4A-5194-41AF-897F-FC48B51FC81D}" sibTransId="{4B03AED8-C0AC-45AD-BF20-3C6C67EAEA8C}"/>
    <dgm:cxn modelId="{81214B97-3CFF-4F18-846F-E2AE39140B32}" type="presOf" srcId="{EEF9A917-A734-45E9-BEAF-C3613A876411}" destId="{5B48BE12-B586-488A-9540-FF70CA06CEA5}" srcOrd="0" destOrd="0" presId="urn:microsoft.com/office/officeart/2005/8/layout/hierarchy1"/>
    <dgm:cxn modelId="{3E5BDEF0-5E2F-483D-AADE-8371B170AB03}" srcId="{EEF9A917-A734-45E9-BEAF-C3613A876411}" destId="{EB93B74C-A8EC-4AC8-9468-F763D60FE783}" srcOrd="2" destOrd="0" parTransId="{9BDBB570-13E9-4F2B-BC65-1F04E43A53D7}" sibTransId="{8ACAEA48-D3E5-42EC-ACDC-DCBA5BDEAB64}"/>
    <dgm:cxn modelId="{0A226206-075E-4350-8277-BD5129A293A3}" type="presParOf" srcId="{5B48BE12-B586-488A-9540-FF70CA06CEA5}" destId="{DFF1D915-64AE-4471-A423-AD1A33BD6828}" srcOrd="0" destOrd="0" presId="urn:microsoft.com/office/officeart/2005/8/layout/hierarchy1"/>
    <dgm:cxn modelId="{BC90D3F7-ABE3-4495-820D-80C26525DB6A}" type="presParOf" srcId="{DFF1D915-64AE-4471-A423-AD1A33BD6828}" destId="{46E7D806-254E-44BD-9BE7-61D76D016D2F}" srcOrd="0" destOrd="0" presId="urn:microsoft.com/office/officeart/2005/8/layout/hierarchy1"/>
    <dgm:cxn modelId="{5B4E7020-D0DA-4B68-9484-6472E4EE1D8F}" type="presParOf" srcId="{46E7D806-254E-44BD-9BE7-61D76D016D2F}" destId="{F4F28F6E-0B71-4367-BE04-B3D8016A22C7}" srcOrd="0" destOrd="0" presId="urn:microsoft.com/office/officeart/2005/8/layout/hierarchy1"/>
    <dgm:cxn modelId="{C4B2F495-A978-4520-8B35-132FA361C935}" type="presParOf" srcId="{46E7D806-254E-44BD-9BE7-61D76D016D2F}" destId="{4059AA42-FD73-4AA3-8E1C-78063F684787}" srcOrd="1" destOrd="0" presId="urn:microsoft.com/office/officeart/2005/8/layout/hierarchy1"/>
    <dgm:cxn modelId="{5C98272D-D03A-4774-B70B-8C006FDBEEE8}" type="presParOf" srcId="{DFF1D915-64AE-4471-A423-AD1A33BD6828}" destId="{B83581C8-B870-4019-A4C7-EBCE91579C42}" srcOrd="1" destOrd="0" presId="urn:microsoft.com/office/officeart/2005/8/layout/hierarchy1"/>
    <dgm:cxn modelId="{79CBDC19-8401-4A09-BD33-8AAD92413D4F}" type="presParOf" srcId="{5B48BE12-B586-488A-9540-FF70CA06CEA5}" destId="{7D0458C9-64A0-4BB5-82BD-7B6FFB427813}" srcOrd="1" destOrd="0" presId="urn:microsoft.com/office/officeart/2005/8/layout/hierarchy1"/>
    <dgm:cxn modelId="{31ABF861-A551-4F60-B105-E43F8E6E07C9}" type="presParOf" srcId="{7D0458C9-64A0-4BB5-82BD-7B6FFB427813}" destId="{6B18B0DD-7845-4C2F-8037-789BA6BA6368}" srcOrd="0" destOrd="0" presId="urn:microsoft.com/office/officeart/2005/8/layout/hierarchy1"/>
    <dgm:cxn modelId="{C3FA1CA0-70CD-4D52-B248-177EE8AF9475}" type="presParOf" srcId="{6B18B0DD-7845-4C2F-8037-789BA6BA6368}" destId="{D9CBE0FD-8344-4D9C-9FA8-C6B4AC01B8D0}" srcOrd="0" destOrd="0" presId="urn:microsoft.com/office/officeart/2005/8/layout/hierarchy1"/>
    <dgm:cxn modelId="{183EBA07-A53B-46BD-9A1A-E9B900E5FC0E}" type="presParOf" srcId="{6B18B0DD-7845-4C2F-8037-789BA6BA6368}" destId="{B490C317-57F8-46CE-924B-390FDD01D303}" srcOrd="1" destOrd="0" presId="urn:microsoft.com/office/officeart/2005/8/layout/hierarchy1"/>
    <dgm:cxn modelId="{17C5D2FD-1D29-4120-BADE-93BC549710A9}" type="presParOf" srcId="{7D0458C9-64A0-4BB5-82BD-7B6FFB427813}" destId="{3DC9634A-46D7-4330-8197-98B004A0673A}" srcOrd="1" destOrd="0" presId="urn:microsoft.com/office/officeart/2005/8/layout/hierarchy1"/>
    <dgm:cxn modelId="{A93399E6-C464-4679-B236-96B3B80D4540}" type="presParOf" srcId="{5B48BE12-B586-488A-9540-FF70CA06CEA5}" destId="{0F8C6832-19F7-4848-B810-5F890B663224}" srcOrd="2" destOrd="0" presId="urn:microsoft.com/office/officeart/2005/8/layout/hierarchy1"/>
    <dgm:cxn modelId="{96F626E0-5EAE-4253-8341-96865AD07AB0}" type="presParOf" srcId="{0F8C6832-19F7-4848-B810-5F890B663224}" destId="{3B791ADA-9BF7-4202-9CD3-F04593F985B1}" srcOrd="0" destOrd="0" presId="urn:microsoft.com/office/officeart/2005/8/layout/hierarchy1"/>
    <dgm:cxn modelId="{B6D79098-FD4D-4E2A-8973-08AE8F84D791}" type="presParOf" srcId="{3B791ADA-9BF7-4202-9CD3-F04593F985B1}" destId="{0DD1474A-B29D-4B75-BF32-5E39499DCCD9}" srcOrd="0" destOrd="0" presId="urn:microsoft.com/office/officeart/2005/8/layout/hierarchy1"/>
    <dgm:cxn modelId="{7D018E45-04F4-46B1-9C45-1E2E11C96A01}" type="presParOf" srcId="{3B791ADA-9BF7-4202-9CD3-F04593F985B1}" destId="{2119B2CA-9C90-4B15-9899-4162FCCEA0B1}" srcOrd="1" destOrd="0" presId="urn:microsoft.com/office/officeart/2005/8/layout/hierarchy1"/>
    <dgm:cxn modelId="{F6C3BA3B-88C7-48AC-9234-0118F4E8965C}" type="presParOf" srcId="{0F8C6832-19F7-4848-B810-5F890B663224}" destId="{D23BE99B-E5BB-4D3D-A44D-A7D7B95D1BFB}" srcOrd="1" destOrd="0" presId="urn:microsoft.com/office/officeart/2005/8/layout/hierarchy1"/>
    <dgm:cxn modelId="{24E7A070-7DFD-46FA-9131-5E2D0B45083E}" type="presParOf" srcId="{5B48BE12-B586-488A-9540-FF70CA06CEA5}" destId="{3AFF2611-0226-41E7-9DD2-1AC8EFA76FED}" srcOrd="3" destOrd="0" presId="urn:microsoft.com/office/officeart/2005/8/layout/hierarchy1"/>
    <dgm:cxn modelId="{35B8BA19-FCDE-457C-80F5-925EDCEA7AC3}" type="presParOf" srcId="{3AFF2611-0226-41E7-9DD2-1AC8EFA76FED}" destId="{51D9FDC6-105E-4857-9E09-23B63C44E098}" srcOrd="0" destOrd="0" presId="urn:microsoft.com/office/officeart/2005/8/layout/hierarchy1"/>
    <dgm:cxn modelId="{FCDC2381-9CAB-475E-AC00-4D46F1D3A5BC}" type="presParOf" srcId="{51D9FDC6-105E-4857-9E09-23B63C44E098}" destId="{1EC903A9-C75A-44B9-A9C3-A4CC969AE372}" srcOrd="0" destOrd="0" presId="urn:microsoft.com/office/officeart/2005/8/layout/hierarchy1"/>
    <dgm:cxn modelId="{A1ECEF8B-9E08-480F-80F7-92E0ED32604E}" type="presParOf" srcId="{51D9FDC6-105E-4857-9E09-23B63C44E098}" destId="{F9BE981C-24EC-4245-834D-955C04CD2F88}" srcOrd="1" destOrd="0" presId="urn:microsoft.com/office/officeart/2005/8/layout/hierarchy1"/>
    <dgm:cxn modelId="{053E2406-6C42-4EA9-B551-C8E9173B18F7}" type="presParOf" srcId="{3AFF2611-0226-41E7-9DD2-1AC8EFA76FED}" destId="{1CBB514E-018D-403E-AE55-3F82324845F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28F6E-0B71-4367-BE04-B3D8016A22C7}">
      <dsp:nvSpPr>
        <dsp:cNvPr id="0" name=""/>
        <dsp:cNvSpPr/>
      </dsp:nvSpPr>
      <dsp:spPr>
        <a:xfrm>
          <a:off x="3080" y="716505"/>
          <a:ext cx="2199649" cy="139677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59AA42-FD73-4AA3-8E1C-78063F684787}">
      <dsp:nvSpPr>
        <dsp:cNvPr id="0" name=""/>
        <dsp:cNvSpPr/>
      </dsp:nvSpPr>
      <dsp:spPr>
        <a:xfrm>
          <a:off x="247486" y="948690"/>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latin typeface="+mn-lt"/>
            </a:rPr>
            <a:t>Allyssa </a:t>
          </a:r>
          <a:r>
            <a:rPr lang="en-US" sz="3900" kern="1200" dirty="0" err="1">
              <a:latin typeface="+mn-lt"/>
            </a:rPr>
            <a:t>Carmin</a:t>
          </a:r>
          <a:endParaRPr lang="en-US" sz="3900" kern="1200" dirty="0">
            <a:latin typeface="+mn-lt"/>
          </a:endParaRPr>
        </a:p>
      </dsp:txBody>
      <dsp:txXfrm>
        <a:off x="288396" y="989600"/>
        <a:ext cx="2117829" cy="1314957"/>
      </dsp:txXfrm>
    </dsp:sp>
    <dsp:sp modelId="{D9CBE0FD-8344-4D9C-9FA8-C6B4AC01B8D0}">
      <dsp:nvSpPr>
        <dsp:cNvPr id="0" name=""/>
        <dsp:cNvSpPr/>
      </dsp:nvSpPr>
      <dsp:spPr>
        <a:xfrm>
          <a:off x="2691541" y="716505"/>
          <a:ext cx="2199649" cy="139677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490C317-57F8-46CE-924B-390FDD01D303}">
      <dsp:nvSpPr>
        <dsp:cNvPr id="0" name=""/>
        <dsp:cNvSpPr/>
      </dsp:nvSpPr>
      <dsp:spPr>
        <a:xfrm>
          <a:off x="2935947" y="948690"/>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Vicky Lee</a:t>
          </a:r>
        </a:p>
      </dsp:txBody>
      <dsp:txXfrm>
        <a:off x="2976857" y="989600"/>
        <a:ext cx="2117829" cy="1314957"/>
      </dsp:txXfrm>
    </dsp:sp>
    <dsp:sp modelId="{0DD1474A-B29D-4B75-BF32-5E39499DCCD9}">
      <dsp:nvSpPr>
        <dsp:cNvPr id="0" name=""/>
        <dsp:cNvSpPr/>
      </dsp:nvSpPr>
      <dsp:spPr>
        <a:xfrm>
          <a:off x="5380002" y="716505"/>
          <a:ext cx="2199649" cy="139677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119B2CA-9C90-4B15-9899-4162FCCEA0B1}">
      <dsp:nvSpPr>
        <dsp:cNvPr id="0" name=""/>
        <dsp:cNvSpPr/>
      </dsp:nvSpPr>
      <dsp:spPr>
        <a:xfrm>
          <a:off x="5624408" y="948690"/>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Julian Louden</a:t>
          </a:r>
        </a:p>
      </dsp:txBody>
      <dsp:txXfrm>
        <a:off x="5665318" y="989600"/>
        <a:ext cx="2117829" cy="1314957"/>
      </dsp:txXfrm>
    </dsp:sp>
    <dsp:sp modelId="{1EC903A9-C75A-44B9-A9C3-A4CC969AE372}">
      <dsp:nvSpPr>
        <dsp:cNvPr id="0" name=""/>
        <dsp:cNvSpPr/>
      </dsp:nvSpPr>
      <dsp:spPr>
        <a:xfrm>
          <a:off x="8068463" y="716505"/>
          <a:ext cx="2199649" cy="139677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9BE981C-24EC-4245-834D-955C04CD2F88}">
      <dsp:nvSpPr>
        <dsp:cNvPr id="0" name=""/>
        <dsp:cNvSpPr/>
      </dsp:nvSpPr>
      <dsp:spPr>
        <a:xfrm>
          <a:off x="8312869" y="948690"/>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Noman Zubairi</a:t>
          </a:r>
        </a:p>
      </dsp:txBody>
      <dsp:txXfrm>
        <a:off x="8353779" y="989600"/>
        <a:ext cx="2117829" cy="13149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9/21/2022</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9/21/2022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latin typeface="Slack-Lato"/>
              </a:rPr>
              <a:t> Located in the TRAPPIST-1 system in the constellation Aquarius. Because this planet is thought to be tidally locked to its star, meaning the same face of the planet is always pointed at the star, there would be a region called the terminator that perpetually divides day and night. If the night side is icy, the day side might give way to liquid water in the area where sufficient starlight hits the surface. One of the unusual features of TRAPPIST-1 planets is how close they are to each other -- so close that other planets could be visible in the sky from the surface of each one. </a:t>
            </a:r>
          </a:p>
          <a:p>
            <a:endParaRPr lang="en-US" b="0" i="0" dirty="0">
              <a:solidFill>
                <a:srgbClr val="1D1C1D"/>
              </a:solidFill>
              <a:effectLst/>
              <a:latin typeface="Slack-Lato"/>
            </a:endParaRPr>
          </a:p>
          <a:p>
            <a:r>
              <a:rPr lang="en-US" b="0" i="0" dirty="0">
                <a:solidFill>
                  <a:srgbClr val="1D1C1D"/>
                </a:solidFill>
                <a:effectLst/>
                <a:latin typeface="Slack-Lato"/>
              </a:rPr>
              <a:t>In this view, the planets in the sky correspond to TRAPPIST1e (top left crescent), d (middle crescent) and c (bright dot to the lower right of the crescents). TRAPPIST-1e would appear about the same size as the moon and TRAPPIST1-c is on the far side of the star. The star itself, an ultra-cool dwarf, would appear about three times larger than our own sun does in Earth's skies.</a:t>
            </a:r>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9</a:t>
            </a:fld>
            <a:endParaRPr lang="en-US" dirty="0"/>
          </a:p>
        </p:txBody>
      </p:sp>
    </p:spTree>
    <p:extLst>
      <p:ext uri="{BB962C8B-B14F-4D97-AF65-F5344CB8AC3E}">
        <p14:creationId xmlns:p14="http://schemas.microsoft.com/office/powerpoint/2010/main" val="15867472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ngle Timeline">
    <p:spTree>
      <p:nvGrpSpPr>
        <p:cNvPr id="1" name=""/>
        <p:cNvGrpSpPr/>
        <p:nvPr/>
      </p:nvGrpSpPr>
      <p:grpSpPr>
        <a:xfrm>
          <a:off x="0" y="0"/>
          <a:ext cx="0" cy="0"/>
          <a:chOff x="0" y="0"/>
          <a:chExt cx="0" cy="0"/>
        </a:xfrm>
      </p:grpSpPr>
      <p:sp>
        <p:nvSpPr>
          <p:cNvPr id="18" name="Text Placeholder 48">
            <a:extLst>
              <a:ext uri="{FF2B5EF4-FFF2-40B4-BE49-F238E27FC236}">
                <a16:creationId xmlns:a16="http://schemas.microsoft.com/office/drawing/2014/main" id="{D127D48E-3E09-48C7-AB33-FBD643EFA52E}"/>
              </a:ext>
            </a:extLst>
          </p:cNvPr>
          <p:cNvSpPr>
            <a:spLocks noGrp="1"/>
          </p:cNvSpPr>
          <p:nvPr>
            <p:ph type="body" sz="quarter" idx="10" hasCustomPrompt="1"/>
          </p:nvPr>
        </p:nvSpPr>
        <p:spPr>
          <a:xfrm>
            <a:off x="1823914" y="4817717"/>
            <a:ext cx="1796396" cy="302186"/>
          </a:xfrm>
        </p:spPr>
        <p:txBody>
          <a:bodyPr>
            <a:noAutofit/>
          </a:bodyPr>
          <a:lstStyle>
            <a:lvl1pPr marL="0" indent="0">
              <a:buNone/>
              <a:defRPr sz="2000" b="1">
                <a:solidFill>
                  <a:schemeClr val="accent4"/>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19" name="Text Placeholder 50">
            <a:extLst>
              <a:ext uri="{FF2B5EF4-FFF2-40B4-BE49-F238E27FC236}">
                <a16:creationId xmlns:a16="http://schemas.microsoft.com/office/drawing/2014/main" id="{A1B91BF4-B790-4F67-98EB-FE905527BFF8}"/>
              </a:ext>
            </a:extLst>
          </p:cNvPr>
          <p:cNvSpPr>
            <a:spLocks noGrp="1"/>
          </p:cNvSpPr>
          <p:nvPr>
            <p:ph type="body" sz="quarter" idx="11"/>
          </p:nvPr>
        </p:nvSpPr>
        <p:spPr>
          <a:xfrm>
            <a:off x="1823914"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0" name="Text Placeholder 48">
            <a:extLst>
              <a:ext uri="{FF2B5EF4-FFF2-40B4-BE49-F238E27FC236}">
                <a16:creationId xmlns:a16="http://schemas.microsoft.com/office/drawing/2014/main" id="{CCA5F33F-1634-427F-92BF-99A5ED52A4BA}"/>
              </a:ext>
            </a:extLst>
          </p:cNvPr>
          <p:cNvSpPr>
            <a:spLocks noGrp="1"/>
          </p:cNvSpPr>
          <p:nvPr>
            <p:ph type="body" sz="quarter" idx="12" hasCustomPrompt="1"/>
          </p:nvPr>
        </p:nvSpPr>
        <p:spPr>
          <a:xfrm>
            <a:off x="4134076" y="4817717"/>
            <a:ext cx="1796396" cy="302186"/>
          </a:xfrm>
        </p:spPr>
        <p:txBody>
          <a:bodyPr>
            <a:noAutofit/>
          </a:bodyPr>
          <a:lstStyle>
            <a:lvl1pPr marL="0" indent="0">
              <a:buNone/>
              <a:defRPr sz="2000" b="1">
                <a:solidFill>
                  <a:schemeClr val="accent5"/>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1" name="Text Placeholder 50">
            <a:extLst>
              <a:ext uri="{FF2B5EF4-FFF2-40B4-BE49-F238E27FC236}">
                <a16:creationId xmlns:a16="http://schemas.microsoft.com/office/drawing/2014/main" id="{084F28D2-C99C-44DC-95CF-A18847F3B61F}"/>
              </a:ext>
            </a:extLst>
          </p:cNvPr>
          <p:cNvSpPr>
            <a:spLocks noGrp="1"/>
          </p:cNvSpPr>
          <p:nvPr>
            <p:ph type="body" sz="quarter" idx="13"/>
          </p:nvPr>
        </p:nvSpPr>
        <p:spPr>
          <a:xfrm>
            <a:off x="4134076"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2" name="Text Placeholder 48">
            <a:extLst>
              <a:ext uri="{FF2B5EF4-FFF2-40B4-BE49-F238E27FC236}">
                <a16:creationId xmlns:a16="http://schemas.microsoft.com/office/drawing/2014/main" id="{2402522A-E098-4FB5-B454-D6FC98D90CFE}"/>
              </a:ext>
            </a:extLst>
          </p:cNvPr>
          <p:cNvSpPr>
            <a:spLocks noGrp="1"/>
          </p:cNvSpPr>
          <p:nvPr>
            <p:ph type="body" sz="quarter" idx="14" hasCustomPrompt="1"/>
          </p:nvPr>
        </p:nvSpPr>
        <p:spPr>
          <a:xfrm>
            <a:off x="6444238" y="4817717"/>
            <a:ext cx="1796396" cy="302186"/>
          </a:xfrm>
        </p:spPr>
        <p:txBody>
          <a:bodyPr>
            <a:noAutofit/>
          </a:bodyPr>
          <a:lstStyle>
            <a:lvl1pPr marL="0" indent="0">
              <a:buNone/>
              <a:defRPr sz="2000" b="1">
                <a:solidFill>
                  <a:schemeClr val="accent6"/>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3" name="Text Placeholder 50">
            <a:extLst>
              <a:ext uri="{FF2B5EF4-FFF2-40B4-BE49-F238E27FC236}">
                <a16:creationId xmlns:a16="http://schemas.microsoft.com/office/drawing/2014/main" id="{18CF51EA-CDE2-4AA1-83CB-9DC6E212C336}"/>
              </a:ext>
            </a:extLst>
          </p:cNvPr>
          <p:cNvSpPr>
            <a:spLocks noGrp="1"/>
          </p:cNvSpPr>
          <p:nvPr>
            <p:ph type="body" sz="quarter" idx="15"/>
          </p:nvPr>
        </p:nvSpPr>
        <p:spPr>
          <a:xfrm>
            <a:off x="6444238"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4" name="Text Placeholder 48">
            <a:extLst>
              <a:ext uri="{FF2B5EF4-FFF2-40B4-BE49-F238E27FC236}">
                <a16:creationId xmlns:a16="http://schemas.microsoft.com/office/drawing/2014/main" id="{FE2BFCE7-D8D1-42B7-97F2-78B1D2CB5F8F}"/>
              </a:ext>
            </a:extLst>
          </p:cNvPr>
          <p:cNvSpPr>
            <a:spLocks noGrp="1"/>
          </p:cNvSpPr>
          <p:nvPr>
            <p:ph type="body" sz="quarter" idx="16" hasCustomPrompt="1"/>
          </p:nvPr>
        </p:nvSpPr>
        <p:spPr>
          <a:xfrm>
            <a:off x="8754400" y="4817717"/>
            <a:ext cx="1796396" cy="302186"/>
          </a:xfrm>
        </p:spPr>
        <p:txBody>
          <a:bodyPr>
            <a:noAutofit/>
          </a:bodyPr>
          <a:lstStyle>
            <a:lvl1pPr marL="0" indent="0">
              <a:buNone/>
              <a:defRPr sz="2000" b="1">
                <a:solidFill>
                  <a:schemeClr val="accent3"/>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5" name="Text Placeholder 50">
            <a:extLst>
              <a:ext uri="{FF2B5EF4-FFF2-40B4-BE49-F238E27FC236}">
                <a16:creationId xmlns:a16="http://schemas.microsoft.com/office/drawing/2014/main" id="{0C4E8DE7-5691-4470-BC2C-F9F6532248C2}"/>
              </a:ext>
            </a:extLst>
          </p:cNvPr>
          <p:cNvSpPr>
            <a:spLocks noGrp="1"/>
          </p:cNvSpPr>
          <p:nvPr>
            <p:ph type="body" sz="quarter" idx="17"/>
          </p:nvPr>
        </p:nvSpPr>
        <p:spPr>
          <a:xfrm>
            <a:off x="8754400"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 name="Title 3">
            <a:extLst>
              <a:ext uri="{FF2B5EF4-FFF2-40B4-BE49-F238E27FC236}">
                <a16:creationId xmlns:a16="http://schemas.microsoft.com/office/drawing/2014/main" id="{AFBC6ED5-DBEC-4BA5-9BFE-9A5E0ED8D8C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4055650"/>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A8159-6B10-4896-B6E2-2809ECD1D84D}" type="datetimeFigureOut">
              <a:rPr lang="en-US" smtClean="0"/>
              <a:t>9/21/2022</a:t>
            </a:fld>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1.xml"/><Relationship Id="rId7" Type="http://schemas.openxmlformats.org/officeDocument/2006/relationships/image" Target="../media/image9.jp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p:txBody>
          <a:bodyPr>
            <a:noAutofit/>
          </a:bodyPr>
          <a:lstStyle/>
          <a:p>
            <a:r>
              <a:rPr lang="en-US" dirty="0"/>
              <a:t>Super-Earth Real Estate</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p:txBody>
          <a:bodyPr>
            <a:noAutofit/>
          </a:bodyPr>
          <a:lstStyle/>
          <a:p>
            <a:r>
              <a:rPr lang="en-US" sz="2800" dirty="0"/>
              <a:t>SMU FinTech Team 3</a:t>
            </a:r>
          </a:p>
        </p:txBody>
      </p:sp>
    </p:spTree>
    <p:extLst>
      <p:ext uri="{BB962C8B-B14F-4D97-AF65-F5344CB8AC3E}">
        <p14:creationId xmlns:p14="http://schemas.microsoft.com/office/powerpoint/2010/main" val="301787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p:txBody>
          <a:bodyPr/>
          <a:lstStyle/>
          <a:p>
            <a:r>
              <a:rPr lang="en-US" dirty="0"/>
              <a:t>Demo - </a:t>
            </a:r>
            <a:r>
              <a:rPr lang="en-US" dirty="0" err="1"/>
              <a:t>Streamlit</a:t>
            </a:r>
            <a:endParaRPr lang="en-US" dirty="0"/>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p:txBody>
          <a:bodyPr/>
          <a:lstStyle/>
          <a:p>
            <a:r>
              <a:rPr lang="en-US" dirty="0"/>
              <a:t>List resources here</a:t>
            </a:r>
          </a:p>
          <a:p>
            <a:endParaRPr lang="en-US" dirty="0"/>
          </a:p>
        </p:txBody>
      </p:sp>
    </p:spTree>
    <p:extLst>
      <p:ext uri="{BB962C8B-B14F-4D97-AF65-F5344CB8AC3E}">
        <p14:creationId xmlns:p14="http://schemas.microsoft.com/office/powerpoint/2010/main" val="3124823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lstStyle/>
          <a:p>
            <a:r>
              <a:rPr lang="en-US" dirty="0"/>
              <a:t>Demo - </a:t>
            </a:r>
            <a:r>
              <a:rPr lang="en-US" dirty="0" err="1"/>
              <a:t>Streamlit</a:t>
            </a:r>
            <a:endParaRPr lang="en-US" dirty="0"/>
          </a:p>
        </p:txBody>
      </p:sp>
      <p:sp>
        <p:nvSpPr>
          <p:cNvPr id="3" name="Content Placeholder 2">
            <a:extLst>
              <a:ext uri="{FF2B5EF4-FFF2-40B4-BE49-F238E27FC236}">
                <a16:creationId xmlns:a16="http://schemas.microsoft.com/office/drawing/2014/main" id="{98407322-EE47-461A-937E-D8B74ADFB3D0}"/>
              </a:ext>
            </a:extLst>
          </p:cNvPr>
          <p:cNvSpPr>
            <a:spLocks noGrp="1"/>
          </p:cNvSpPr>
          <p:nvPr>
            <p:ph idx="1"/>
          </p:nvPr>
        </p:nvSpPr>
        <p:spPr/>
        <p:txBody>
          <a:bodyPr/>
          <a:lstStyle/>
          <a:p>
            <a:r>
              <a:rPr lang="en-US" dirty="0"/>
              <a:t>List activities here</a:t>
            </a:r>
          </a:p>
          <a:p>
            <a:endParaRPr lang="en-US" dirty="0"/>
          </a:p>
        </p:txBody>
      </p:sp>
      <p:sp>
        <p:nvSpPr>
          <p:cNvPr id="4" name="TextBox 3">
            <a:extLst>
              <a:ext uri="{FF2B5EF4-FFF2-40B4-BE49-F238E27FC236}">
                <a16:creationId xmlns:a16="http://schemas.microsoft.com/office/drawing/2014/main" id="{20A7B37E-B40E-C565-4B77-73E74BD37E56}"/>
              </a:ext>
            </a:extLst>
          </p:cNvPr>
          <p:cNvSpPr txBox="1"/>
          <p:nvPr/>
        </p:nvSpPr>
        <p:spPr>
          <a:xfrm>
            <a:off x="111318" y="95810"/>
            <a:ext cx="4723075" cy="369332"/>
          </a:xfrm>
          <a:prstGeom prst="rect">
            <a:avLst/>
          </a:prstGeom>
          <a:noFill/>
        </p:spPr>
        <p:txBody>
          <a:bodyPr wrap="square" rtlCol="0">
            <a:spAutoFit/>
          </a:bodyPr>
          <a:lstStyle/>
          <a:p>
            <a:r>
              <a:rPr lang="en-US" dirty="0">
                <a:highlight>
                  <a:srgbClr val="FFFF00"/>
                </a:highlight>
              </a:rPr>
              <a:t>Noman</a:t>
            </a:r>
          </a:p>
        </p:txBody>
      </p:sp>
    </p:spTree>
    <p:extLst>
      <p:ext uri="{BB962C8B-B14F-4D97-AF65-F5344CB8AC3E}">
        <p14:creationId xmlns:p14="http://schemas.microsoft.com/office/powerpoint/2010/main" val="1904346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Demo - </a:t>
            </a:r>
            <a:r>
              <a:rPr lang="en-US" dirty="0" err="1"/>
              <a:t>Steamlit</a:t>
            </a:r>
            <a:r>
              <a:rPr lang="en-US" dirty="0"/>
              <a:t> </a:t>
            </a:r>
          </a:p>
        </p:txBody>
      </p:sp>
      <p:sp>
        <p:nvSpPr>
          <p:cNvPr id="7" name="Content Placeholder 6">
            <a:extLst>
              <a:ext uri="{FF2B5EF4-FFF2-40B4-BE49-F238E27FC236}">
                <a16:creationId xmlns:a16="http://schemas.microsoft.com/office/drawing/2014/main" id="{7C180790-F63B-A6E0-A969-D86196F610BC}"/>
              </a:ext>
            </a:extLst>
          </p:cNvPr>
          <p:cNvSpPr>
            <a:spLocks noGrp="1"/>
          </p:cNvSpPr>
          <p:nvPr>
            <p:ph idx="1"/>
          </p:nvPr>
        </p:nvSpPr>
        <p:spPr/>
        <p:txBody>
          <a:bodyPr/>
          <a:lstStyle/>
          <a:p>
            <a:r>
              <a:rPr lang="en-US" dirty="0"/>
              <a:t>Noman to upload a video, demonstrating the </a:t>
            </a:r>
            <a:r>
              <a:rPr lang="en-US" dirty="0" err="1"/>
              <a:t>streamlit</a:t>
            </a:r>
            <a:r>
              <a:rPr lang="en-US" dirty="0"/>
              <a:t> application here</a:t>
            </a:r>
          </a:p>
        </p:txBody>
      </p:sp>
      <p:sp>
        <p:nvSpPr>
          <p:cNvPr id="3" name="TextBox 2">
            <a:extLst>
              <a:ext uri="{FF2B5EF4-FFF2-40B4-BE49-F238E27FC236}">
                <a16:creationId xmlns:a16="http://schemas.microsoft.com/office/drawing/2014/main" id="{9B1390F6-C47C-5070-3F16-8B7A96C820F4}"/>
              </a:ext>
            </a:extLst>
          </p:cNvPr>
          <p:cNvSpPr txBox="1"/>
          <p:nvPr/>
        </p:nvSpPr>
        <p:spPr>
          <a:xfrm>
            <a:off x="111318" y="95810"/>
            <a:ext cx="4723075" cy="369332"/>
          </a:xfrm>
          <a:prstGeom prst="rect">
            <a:avLst/>
          </a:prstGeom>
          <a:noFill/>
        </p:spPr>
        <p:txBody>
          <a:bodyPr wrap="square" rtlCol="0">
            <a:spAutoFit/>
          </a:bodyPr>
          <a:lstStyle/>
          <a:p>
            <a:r>
              <a:rPr lang="en-US" dirty="0">
                <a:highlight>
                  <a:srgbClr val="FFFF00"/>
                </a:highlight>
              </a:rPr>
              <a:t>Noman</a:t>
            </a:r>
          </a:p>
        </p:txBody>
      </p:sp>
    </p:spTree>
    <p:extLst>
      <p:ext uri="{BB962C8B-B14F-4D97-AF65-F5344CB8AC3E}">
        <p14:creationId xmlns:p14="http://schemas.microsoft.com/office/powerpoint/2010/main" val="66792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p:txBody>
          <a:bodyPr/>
          <a:lstStyle/>
          <a:p>
            <a:r>
              <a:rPr lang="en-US" dirty="0"/>
              <a:t>Demo - </a:t>
            </a:r>
            <a:r>
              <a:rPr lang="en-US" dirty="0" err="1"/>
              <a:t>Streamlit</a:t>
            </a:r>
            <a:r>
              <a:rPr lang="en-US" dirty="0"/>
              <a:t> </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p:txBody>
          <a:bodyPr/>
          <a:lstStyle/>
          <a:p>
            <a:r>
              <a:rPr lang="en-US" dirty="0"/>
              <a:t>List resources here</a:t>
            </a:r>
          </a:p>
          <a:p>
            <a:endParaRPr lang="en-US" dirty="0"/>
          </a:p>
        </p:txBody>
      </p:sp>
      <p:sp>
        <p:nvSpPr>
          <p:cNvPr id="4" name="TextBox 3">
            <a:extLst>
              <a:ext uri="{FF2B5EF4-FFF2-40B4-BE49-F238E27FC236}">
                <a16:creationId xmlns:a16="http://schemas.microsoft.com/office/drawing/2014/main" id="{D654CCC6-45E7-0FD5-D015-69F60530FAAA}"/>
              </a:ext>
            </a:extLst>
          </p:cNvPr>
          <p:cNvSpPr txBox="1"/>
          <p:nvPr/>
        </p:nvSpPr>
        <p:spPr>
          <a:xfrm>
            <a:off x="111318" y="95810"/>
            <a:ext cx="4723075" cy="369332"/>
          </a:xfrm>
          <a:prstGeom prst="rect">
            <a:avLst/>
          </a:prstGeom>
          <a:noFill/>
        </p:spPr>
        <p:txBody>
          <a:bodyPr wrap="square" rtlCol="0">
            <a:spAutoFit/>
          </a:bodyPr>
          <a:lstStyle/>
          <a:p>
            <a:r>
              <a:rPr lang="en-US" dirty="0">
                <a:highlight>
                  <a:srgbClr val="FFFF00"/>
                </a:highlight>
              </a:rPr>
              <a:t>Noman</a:t>
            </a:r>
          </a:p>
        </p:txBody>
      </p:sp>
    </p:spTree>
    <p:extLst>
      <p:ext uri="{BB962C8B-B14F-4D97-AF65-F5344CB8AC3E}">
        <p14:creationId xmlns:p14="http://schemas.microsoft.com/office/powerpoint/2010/main" val="1247636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a:xfrm>
            <a:off x="838200" y="160336"/>
            <a:ext cx="9792956" cy="1325563"/>
          </a:xfrm>
        </p:spPr>
        <p:txBody>
          <a:bodyPr/>
          <a:lstStyle/>
          <a:p>
            <a:r>
              <a:rPr lang="en-US" dirty="0"/>
              <a:t>Star Land Registry &amp; Appraisal System</a:t>
            </a:r>
          </a:p>
        </p:txBody>
      </p:sp>
      <p:sp>
        <p:nvSpPr>
          <p:cNvPr id="3" name="Content Placeholder 2">
            <a:extLst>
              <a:ext uri="{FF2B5EF4-FFF2-40B4-BE49-F238E27FC236}">
                <a16:creationId xmlns:a16="http://schemas.microsoft.com/office/drawing/2014/main" id="{98407322-EE47-461A-937E-D8B74ADFB3D0}"/>
              </a:ext>
            </a:extLst>
          </p:cNvPr>
          <p:cNvSpPr>
            <a:spLocks noGrp="1"/>
          </p:cNvSpPr>
          <p:nvPr>
            <p:ph idx="1"/>
          </p:nvPr>
        </p:nvSpPr>
        <p:spPr/>
        <p:txBody>
          <a:bodyPr/>
          <a:lstStyle/>
          <a:p>
            <a:endParaRPr lang="en-US" dirty="0"/>
          </a:p>
        </p:txBody>
      </p:sp>
      <p:pic>
        <p:nvPicPr>
          <p:cNvPr id="7" name="Picture 6" descr="Graphical user interface, application, Teams&#10;&#10;Description automatically generated">
            <a:extLst>
              <a:ext uri="{FF2B5EF4-FFF2-40B4-BE49-F238E27FC236}">
                <a16:creationId xmlns:a16="http://schemas.microsoft.com/office/drawing/2014/main" id="{0152253E-AFFB-61B6-95A1-650BE19A8F4B}"/>
              </a:ext>
            </a:extLst>
          </p:cNvPr>
          <p:cNvPicPr>
            <a:picLocks noChangeAspect="1"/>
          </p:cNvPicPr>
          <p:nvPr/>
        </p:nvPicPr>
        <p:blipFill>
          <a:blip r:embed="rId3"/>
          <a:stretch>
            <a:fillRect/>
          </a:stretch>
        </p:blipFill>
        <p:spPr>
          <a:xfrm>
            <a:off x="3094891" y="1395417"/>
            <a:ext cx="5618175" cy="5211754"/>
          </a:xfrm>
          <a:prstGeom prst="rect">
            <a:avLst/>
          </a:prstGeom>
        </p:spPr>
      </p:pic>
      <p:sp>
        <p:nvSpPr>
          <p:cNvPr id="8" name="TextBox 7">
            <a:extLst>
              <a:ext uri="{FF2B5EF4-FFF2-40B4-BE49-F238E27FC236}">
                <a16:creationId xmlns:a16="http://schemas.microsoft.com/office/drawing/2014/main" id="{EA767A2E-B35C-4ED9-8D64-11E2B7603005}"/>
              </a:ext>
            </a:extLst>
          </p:cNvPr>
          <p:cNvSpPr txBox="1"/>
          <p:nvPr/>
        </p:nvSpPr>
        <p:spPr>
          <a:xfrm>
            <a:off x="111318" y="95810"/>
            <a:ext cx="4723075" cy="369332"/>
          </a:xfrm>
          <a:prstGeom prst="rect">
            <a:avLst/>
          </a:prstGeom>
          <a:noFill/>
        </p:spPr>
        <p:txBody>
          <a:bodyPr wrap="square" rtlCol="0">
            <a:spAutoFit/>
          </a:bodyPr>
          <a:lstStyle/>
          <a:p>
            <a:r>
              <a:rPr lang="en-US" dirty="0">
                <a:highlight>
                  <a:srgbClr val="FFFF00"/>
                </a:highlight>
              </a:rPr>
              <a:t>Vicky</a:t>
            </a:r>
          </a:p>
        </p:txBody>
      </p:sp>
    </p:spTree>
    <p:extLst>
      <p:ext uri="{BB962C8B-B14F-4D97-AF65-F5344CB8AC3E}">
        <p14:creationId xmlns:p14="http://schemas.microsoft.com/office/powerpoint/2010/main" val="471062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Demo </a:t>
            </a:r>
          </a:p>
        </p:txBody>
      </p:sp>
      <p:sp>
        <p:nvSpPr>
          <p:cNvPr id="7" name="Content Placeholder 6">
            <a:extLst>
              <a:ext uri="{FF2B5EF4-FFF2-40B4-BE49-F238E27FC236}">
                <a16:creationId xmlns:a16="http://schemas.microsoft.com/office/drawing/2014/main" id="{7C180790-F63B-A6E0-A969-D86196F610BC}"/>
              </a:ext>
            </a:extLst>
          </p:cNvPr>
          <p:cNvSpPr>
            <a:spLocks noGrp="1"/>
          </p:cNvSpPr>
          <p:nvPr>
            <p:ph idx="1"/>
          </p:nvPr>
        </p:nvSpPr>
        <p:spPr/>
        <p:txBody>
          <a:bodyPr/>
          <a:lstStyle/>
          <a:p>
            <a:r>
              <a:rPr lang="en-US" dirty="0"/>
              <a:t>Vicky to upload a video, demonstrating the star land registry system here</a:t>
            </a:r>
          </a:p>
        </p:txBody>
      </p:sp>
      <p:sp>
        <p:nvSpPr>
          <p:cNvPr id="3" name="TextBox 2">
            <a:extLst>
              <a:ext uri="{FF2B5EF4-FFF2-40B4-BE49-F238E27FC236}">
                <a16:creationId xmlns:a16="http://schemas.microsoft.com/office/drawing/2014/main" id="{3DF563A2-0A3F-16B8-E5AD-6BFC5A427945}"/>
              </a:ext>
            </a:extLst>
          </p:cNvPr>
          <p:cNvSpPr txBox="1"/>
          <p:nvPr/>
        </p:nvSpPr>
        <p:spPr>
          <a:xfrm>
            <a:off x="111318" y="95810"/>
            <a:ext cx="4723075" cy="369332"/>
          </a:xfrm>
          <a:prstGeom prst="rect">
            <a:avLst/>
          </a:prstGeom>
          <a:noFill/>
        </p:spPr>
        <p:txBody>
          <a:bodyPr wrap="square" rtlCol="0">
            <a:spAutoFit/>
          </a:bodyPr>
          <a:lstStyle/>
          <a:p>
            <a:r>
              <a:rPr lang="en-US" dirty="0">
                <a:highlight>
                  <a:srgbClr val="FFFF00"/>
                </a:highlight>
              </a:rPr>
              <a:t>Vicky</a:t>
            </a:r>
          </a:p>
        </p:txBody>
      </p:sp>
    </p:spTree>
    <p:extLst>
      <p:ext uri="{BB962C8B-B14F-4D97-AF65-F5344CB8AC3E}">
        <p14:creationId xmlns:p14="http://schemas.microsoft.com/office/powerpoint/2010/main" val="1438125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p:txBody>
          <a:bodyPr/>
          <a:lstStyle/>
          <a:p>
            <a:r>
              <a:rPr lang="en-US" dirty="0"/>
              <a:t>Demo </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p:txBody>
          <a:bodyPr/>
          <a:lstStyle/>
          <a:p>
            <a:r>
              <a:rPr lang="en-US" dirty="0"/>
              <a:t>List resources here</a:t>
            </a:r>
          </a:p>
          <a:p>
            <a:endParaRPr lang="en-US" dirty="0"/>
          </a:p>
        </p:txBody>
      </p:sp>
    </p:spTree>
    <p:extLst>
      <p:ext uri="{BB962C8B-B14F-4D97-AF65-F5344CB8AC3E}">
        <p14:creationId xmlns:p14="http://schemas.microsoft.com/office/powerpoint/2010/main" val="140196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415C901-039D-4058-80C7-5ABA400CDB06}"/>
              </a:ext>
            </a:extLst>
          </p:cNvPr>
          <p:cNvSpPr/>
          <p:nvPr/>
        </p:nvSpPr>
        <p:spPr>
          <a:xfrm>
            <a:off x="4279505" y="2661651"/>
            <a:ext cx="1160580" cy="116058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Q2</a:t>
            </a:r>
          </a:p>
        </p:txBody>
      </p:sp>
      <p:sp>
        <p:nvSpPr>
          <p:cNvPr id="5" name="Oval 4">
            <a:extLst>
              <a:ext uri="{FF2B5EF4-FFF2-40B4-BE49-F238E27FC236}">
                <a16:creationId xmlns:a16="http://schemas.microsoft.com/office/drawing/2014/main" id="{966DA334-7569-42CB-95CD-419F4AC26092}"/>
              </a:ext>
            </a:extLst>
          </p:cNvPr>
          <p:cNvSpPr/>
          <p:nvPr/>
        </p:nvSpPr>
        <p:spPr>
          <a:xfrm>
            <a:off x="6578655" y="2661651"/>
            <a:ext cx="1160580" cy="1160580"/>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B0F0"/>
                </a:solidFill>
              </a:rPr>
              <a:t>Q3</a:t>
            </a:r>
          </a:p>
        </p:txBody>
      </p:sp>
      <p:sp>
        <p:nvSpPr>
          <p:cNvPr id="6" name="Oval 5">
            <a:extLst>
              <a:ext uri="{FF2B5EF4-FFF2-40B4-BE49-F238E27FC236}">
                <a16:creationId xmlns:a16="http://schemas.microsoft.com/office/drawing/2014/main" id="{6D8E2964-D9A5-4A16-8604-F04921C189EB}"/>
              </a:ext>
            </a:extLst>
          </p:cNvPr>
          <p:cNvSpPr/>
          <p:nvPr/>
        </p:nvSpPr>
        <p:spPr>
          <a:xfrm>
            <a:off x="8877806" y="2661651"/>
            <a:ext cx="1160580" cy="1160580"/>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3"/>
                </a:solidFill>
              </a:rPr>
              <a:t>Q4</a:t>
            </a:r>
          </a:p>
        </p:txBody>
      </p:sp>
      <p:sp>
        <p:nvSpPr>
          <p:cNvPr id="19" name="Oval 18">
            <a:extLst>
              <a:ext uri="{FF2B5EF4-FFF2-40B4-BE49-F238E27FC236}">
                <a16:creationId xmlns:a16="http://schemas.microsoft.com/office/drawing/2014/main" id="{FC17936A-EE2B-4C30-A31C-496282D48B87}"/>
              </a:ext>
            </a:extLst>
          </p:cNvPr>
          <p:cNvSpPr/>
          <p:nvPr/>
        </p:nvSpPr>
        <p:spPr>
          <a:xfrm>
            <a:off x="1980355" y="2661651"/>
            <a:ext cx="1160580" cy="116058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4"/>
                </a:solidFill>
              </a:rPr>
              <a:t>Q1</a:t>
            </a:r>
          </a:p>
        </p:txBody>
      </p:sp>
      <p:sp>
        <p:nvSpPr>
          <p:cNvPr id="23" name="Freeform: Shape 22" descr="timeline ">
            <a:extLst>
              <a:ext uri="{FF2B5EF4-FFF2-40B4-BE49-F238E27FC236}">
                <a16:creationId xmlns:a16="http://schemas.microsoft.com/office/drawing/2014/main" id="{7889103E-B405-4427-BC20-A3CA893D099A}"/>
              </a:ext>
            </a:extLst>
          </p:cNvPr>
          <p:cNvSpPr/>
          <p:nvPr/>
        </p:nvSpPr>
        <p:spPr>
          <a:xfrm flipH="1" flipV="1">
            <a:off x="1392439" y="2020391"/>
            <a:ext cx="9252295" cy="2410190"/>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61000">
                <a:srgbClr val="00B0F0"/>
              </a:gs>
              <a:gs pos="39000">
                <a:schemeClr val="accent5"/>
              </a:gs>
              <a:gs pos="18000">
                <a:schemeClr val="accent4"/>
              </a:gs>
              <a:gs pos="92000">
                <a:schemeClr val="accent3"/>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dirty="0">
              <a:solidFill>
                <a:schemeClr val="accent2"/>
              </a:solidFill>
            </a:endParaRPr>
          </a:p>
        </p:txBody>
      </p:sp>
      <p:sp>
        <p:nvSpPr>
          <p:cNvPr id="2" name="Oval 1" descr="timeline endpoints">
            <a:extLst>
              <a:ext uri="{FF2B5EF4-FFF2-40B4-BE49-F238E27FC236}">
                <a16:creationId xmlns:a16="http://schemas.microsoft.com/office/drawing/2014/main" id="{81AA7F01-98B3-49CE-A287-1B558536C306}"/>
              </a:ext>
            </a:extLst>
          </p:cNvPr>
          <p:cNvSpPr/>
          <p:nvPr/>
        </p:nvSpPr>
        <p:spPr>
          <a:xfrm>
            <a:off x="1320120" y="3149771"/>
            <a:ext cx="218092" cy="218092"/>
          </a:xfrm>
          <a:prstGeom prst="ellipse">
            <a:avLst/>
          </a:prstGeom>
          <a:solidFill>
            <a:schemeClr val="accent4"/>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descr="timeline endpoints">
            <a:extLst>
              <a:ext uri="{FF2B5EF4-FFF2-40B4-BE49-F238E27FC236}">
                <a16:creationId xmlns:a16="http://schemas.microsoft.com/office/drawing/2014/main" id="{491CCD59-030F-4F79-9A33-EBC86A2EC9FE}"/>
              </a:ext>
            </a:extLst>
          </p:cNvPr>
          <p:cNvSpPr/>
          <p:nvPr/>
        </p:nvSpPr>
        <p:spPr>
          <a:xfrm>
            <a:off x="10480529" y="3149771"/>
            <a:ext cx="218092" cy="218092"/>
          </a:xfrm>
          <a:prstGeom prst="ellipse">
            <a:avLst/>
          </a:prstGeom>
          <a:solidFill>
            <a:srgbClr val="20A472"/>
          </a:solidFill>
          <a:ln w="76200">
            <a:solidFill>
              <a:srgbClr val="20A4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A472"/>
              </a:solidFill>
            </a:endParaRPr>
          </a:p>
        </p:txBody>
      </p:sp>
      <p:sp>
        <p:nvSpPr>
          <p:cNvPr id="16" name="Text Placeholder 15">
            <a:extLst>
              <a:ext uri="{FF2B5EF4-FFF2-40B4-BE49-F238E27FC236}">
                <a16:creationId xmlns:a16="http://schemas.microsoft.com/office/drawing/2014/main" id="{B6086B1F-4F6D-4493-AE84-2520E93642DE}"/>
              </a:ext>
            </a:extLst>
          </p:cNvPr>
          <p:cNvSpPr>
            <a:spLocks noGrp="1"/>
          </p:cNvSpPr>
          <p:nvPr>
            <p:ph type="body" sz="quarter" idx="10"/>
          </p:nvPr>
        </p:nvSpPr>
        <p:spPr/>
        <p:txBody>
          <a:bodyPr/>
          <a:lstStyle/>
          <a:p>
            <a:r>
              <a:rPr lang="en-US" dirty="0"/>
              <a:t>MILESTONE</a:t>
            </a:r>
          </a:p>
        </p:txBody>
      </p:sp>
      <p:sp>
        <p:nvSpPr>
          <p:cNvPr id="17" name="Text Placeholder 16">
            <a:extLst>
              <a:ext uri="{FF2B5EF4-FFF2-40B4-BE49-F238E27FC236}">
                <a16:creationId xmlns:a16="http://schemas.microsoft.com/office/drawing/2014/main" id="{6A44816B-378D-41B5-84D7-39CECE2E452E}"/>
              </a:ext>
            </a:extLst>
          </p:cNvPr>
          <p:cNvSpPr>
            <a:spLocks noGrp="1"/>
          </p:cNvSpPr>
          <p:nvPr>
            <p:ph type="body" sz="quarter" idx="11"/>
          </p:nvPr>
        </p:nvSpPr>
        <p:spPr/>
        <p:txBody>
          <a:bodyPr/>
          <a:lstStyle/>
          <a:p>
            <a:r>
              <a:rPr lang="en-US" dirty="0"/>
              <a:t>Certification</a:t>
            </a:r>
          </a:p>
          <a:p>
            <a:endParaRPr lang="en-US" dirty="0"/>
          </a:p>
        </p:txBody>
      </p:sp>
      <p:sp>
        <p:nvSpPr>
          <p:cNvPr id="18" name="Text Placeholder 17">
            <a:extLst>
              <a:ext uri="{FF2B5EF4-FFF2-40B4-BE49-F238E27FC236}">
                <a16:creationId xmlns:a16="http://schemas.microsoft.com/office/drawing/2014/main" id="{2EFC63F8-23B1-4F22-9868-15EB446170F3}"/>
              </a:ext>
            </a:extLst>
          </p:cNvPr>
          <p:cNvSpPr>
            <a:spLocks noGrp="1"/>
          </p:cNvSpPr>
          <p:nvPr>
            <p:ph type="body" sz="quarter" idx="12"/>
          </p:nvPr>
        </p:nvSpPr>
        <p:spPr/>
        <p:txBody>
          <a:bodyPr/>
          <a:lstStyle/>
          <a:p>
            <a:r>
              <a:rPr lang="en-US" dirty="0"/>
              <a:t>MILESTONE</a:t>
            </a:r>
          </a:p>
        </p:txBody>
      </p:sp>
      <p:sp>
        <p:nvSpPr>
          <p:cNvPr id="20" name="Text Placeholder 19">
            <a:extLst>
              <a:ext uri="{FF2B5EF4-FFF2-40B4-BE49-F238E27FC236}">
                <a16:creationId xmlns:a16="http://schemas.microsoft.com/office/drawing/2014/main" id="{AA64E66E-DA3C-42CD-80D9-89BD3A8A401A}"/>
              </a:ext>
            </a:extLst>
          </p:cNvPr>
          <p:cNvSpPr>
            <a:spLocks noGrp="1"/>
          </p:cNvSpPr>
          <p:nvPr>
            <p:ph type="body" sz="quarter" idx="13"/>
          </p:nvPr>
        </p:nvSpPr>
        <p:spPr/>
        <p:txBody>
          <a:bodyPr/>
          <a:lstStyle/>
          <a:p>
            <a:r>
              <a:rPr lang="en-US" dirty="0"/>
              <a:t>Appraisal System</a:t>
            </a:r>
          </a:p>
          <a:p>
            <a:endParaRPr lang="en-US" dirty="0"/>
          </a:p>
        </p:txBody>
      </p:sp>
      <p:sp>
        <p:nvSpPr>
          <p:cNvPr id="21" name="Text Placeholder 20">
            <a:extLst>
              <a:ext uri="{FF2B5EF4-FFF2-40B4-BE49-F238E27FC236}">
                <a16:creationId xmlns:a16="http://schemas.microsoft.com/office/drawing/2014/main" id="{F5A6A695-5271-4895-88EF-663A3F593E59}"/>
              </a:ext>
            </a:extLst>
          </p:cNvPr>
          <p:cNvSpPr>
            <a:spLocks noGrp="1"/>
          </p:cNvSpPr>
          <p:nvPr>
            <p:ph type="body" sz="quarter" idx="14"/>
          </p:nvPr>
        </p:nvSpPr>
        <p:spPr/>
        <p:txBody>
          <a:bodyPr/>
          <a:lstStyle/>
          <a:p>
            <a:r>
              <a:rPr lang="en-US" dirty="0"/>
              <a:t>MILESTONE</a:t>
            </a:r>
          </a:p>
        </p:txBody>
      </p:sp>
      <p:sp>
        <p:nvSpPr>
          <p:cNvPr id="22" name="Text Placeholder 21">
            <a:extLst>
              <a:ext uri="{FF2B5EF4-FFF2-40B4-BE49-F238E27FC236}">
                <a16:creationId xmlns:a16="http://schemas.microsoft.com/office/drawing/2014/main" id="{93CA8393-83FA-4B7B-BF41-CB601BA16432}"/>
              </a:ext>
            </a:extLst>
          </p:cNvPr>
          <p:cNvSpPr>
            <a:spLocks noGrp="1"/>
          </p:cNvSpPr>
          <p:nvPr>
            <p:ph type="body" sz="quarter" idx="15"/>
          </p:nvPr>
        </p:nvSpPr>
        <p:spPr/>
        <p:txBody>
          <a:bodyPr/>
          <a:lstStyle/>
          <a:p>
            <a:r>
              <a:rPr lang="en-US" dirty="0"/>
              <a:t>Text</a:t>
            </a:r>
          </a:p>
          <a:p>
            <a:endParaRPr lang="en-US" dirty="0"/>
          </a:p>
        </p:txBody>
      </p:sp>
      <p:sp>
        <p:nvSpPr>
          <p:cNvPr id="24" name="Text Placeholder 23">
            <a:extLst>
              <a:ext uri="{FF2B5EF4-FFF2-40B4-BE49-F238E27FC236}">
                <a16:creationId xmlns:a16="http://schemas.microsoft.com/office/drawing/2014/main" id="{3CD04606-2C05-4AC9-9F6C-C0E9EDF1BC26}"/>
              </a:ext>
            </a:extLst>
          </p:cNvPr>
          <p:cNvSpPr>
            <a:spLocks noGrp="1"/>
          </p:cNvSpPr>
          <p:nvPr>
            <p:ph type="body" sz="quarter" idx="16"/>
          </p:nvPr>
        </p:nvSpPr>
        <p:spPr/>
        <p:txBody>
          <a:bodyPr/>
          <a:lstStyle/>
          <a:p>
            <a:r>
              <a:rPr lang="en-US" dirty="0"/>
              <a:t>MILESTONE</a:t>
            </a:r>
          </a:p>
        </p:txBody>
      </p:sp>
      <p:sp>
        <p:nvSpPr>
          <p:cNvPr id="25" name="Text Placeholder 24">
            <a:extLst>
              <a:ext uri="{FF2B5EF4-FFF2-40B4-BE49-F238E27FC236}">
                <a16:creationId xmlns:a16="http://schemas.microsoft.com/office/drawing/2014/main" id="{DA3309B0-9F41-47B2-8F25-109874864183}"/>
              </a:ext>
            </a:extLst>
          </p:cNvPr>
          <p:cNvSpPr>
            <a:spLocks noGrp="1"/>
          </p:cNvSpPr>
          <p:nvPr>
            <p:ph type="body" sz="quarter" idx="17"/>
          </p:nvPr>
        </p:nvSpPr>
        <p:spPr/>
        <p:txBody>
          <a:bodyPr/>
          <a:lstStyle/>
          <a:p>
            <a:r>
              <a:rPr lang="en-US" dirty="0"/>
              <a:t>Text.</a:t>
            </a:r>
          </a:p>
          <a:p>
            <a:endParaRPr lang="en-US" dirty="0"/>
          </a:p>
        </p:txBody>
      </p:sp>
      <p:sp>
        <p:nvSpPr>
          <p:cNvPr id="34" name="Title 33">
            <a:extLst>
              <a:ext uri="{FF2B5EF4-FFF2-40B4-BE49-F238E27FC236}">
                <a16:creationId xmlns:a16="http://schemas.microsoft.com/office/drawing/2014/main" id="{F28D01B5-A5BC-45A3-8718-13BDC694F21C}"/>
              </a:ext>
            </a:extLst>
          </p:cNvPr>
          <p:cNvSpPr>
            <a:spLocks noGrp="1"/>
          </p:cNvSpPr>
          <p:nvPr>
            <p:ph type="title"/>
          </p:nvPr>
        </p:nvSpPr>
        <p:spPr/>
        <p:txBody>
          <a:bodyPr/>
          <a:lstStyle/>
          <a:p>
            <a:r>
              <a:rPr lang="en-US" dirty="0"/>
              <a:t>Product Roadmap</a:t>
            </a:r>
          </a:p>
        </p:txBody>
      </p:sp>
    </p:spTree>
    <p:extLst>
      <p:ext uri="{BB962C8B-B14F-4D97-AF65-F5344CB8AC3E}">
        <p14:creationId xmlns:p14="http://schemas.microsoft.com/office/powerpoint/2010/main" val="4230622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a:xfrm>
            <a:off x="640080" y="325369"/>
            <a:ext cx="4368602" cy="1956841"/>
          </a:xfrm>
        </p:spPr>
        <p:txBody>
          <a:bodyPr anchor="b">
            <a:normAutofit/>
          </a:bodyPr>
          <a:lstStyle/>
          <a:p>
            <a:r>
              <a:rPr lang="en-US" sz="5400"/>
              <a:t>Questions?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a:xfrm>
            <a:off x="534057" y="1705003"/>
            <a:ext cx="4243589" cy="843476"/>
          </a:xfrm>
        </p:spPr>
        <p:txBody>
          <a:bodyPr>
            <a:normAutofit/>
          </a:bodyPr>
          <a:lstStyle/>
          <a:p>
            <a:r>
              <a:rPr lang="en-US" sz="4400" dirty="0">
                <a:solidFill>
                  <a:schemeClr val="tx1"/>
                </a:solidFill>
                <a:latin typeface="+mj-lt"/>
              </a:rPr>
              <a:t>Questions?</a:t>
            </a:r>
          </a:p>
        </p:txBody>
      </p:sp>
      <p:pic>
        <p:nvPicPr>
          <p:cNvPr id="5" name="Picture 4" descr="Sticky notes with question marks">
            <a:extLst>
              <a:ext uri="{FF2B5EF4-FFF2-40B4-BE49-F238E27FC236}">
                <a16:creationId xmlns:a16="http://schemas.microsoft.com/office/drawing/2014/main" id="{D67256B2-308B-71ED-C305-BF67DFA1DD05}"/>
              </a:ext>
            </a:extLst>
          </p:cNvPr>
          <p:cNvPicPr>
            <a:picLocks noChangeAspect="1"/>
          </p:cNvPicPr>
          <p:nvPr/>
        </p:nvPicPr>
        <p:blipFill rotWithShape="1">
          <a:blip r:embed="rId2"/>
          <a:srcRect l="17745" r="1530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3A284F70-AE0C-C64B-801B-9CF954DD37B7}"/>
              </a:ext>
            </a:extLst>
          </p:cNvPr>
          <p:cNvSpPr txBox="1"/>
          <p:nvPr/>
        </p:nvSpPr>
        <p:spPr>
          <a:xfrm>
            <a:off x="0" y="2792742"/>
            <a:ext cx="6094674" cy="1077218"/>
          </a:xfrm>
          <a:prstGeom prst="rect">
            <a:avLst/>
          </a:prstGeom>
          <a:noFill/>
        </p:spPr>
        <p:txBody>
          <a:bodyPr wrap="square">
            <a:spAutoFit/>
          </a:bodyPr>
          <a:lstStyle/>
          <a:p>
            <a:r>
              <a:rPr lang="en-US" sz="4400" dirty="0">
                <a:latin typeface="+mj-lt"/>
              </a:rPr>
              <a:t>Ready to get started? </a:t>
            </a:r>
          </a:p>
          <a:p>
            <a:r>
              <a:rPr lang="en-US" sz="2000" dirty="0"/>
              <a:t>Choose your landing site on the Super-Earth!</a:t>
            </a:r>
          </a:p>
        </p:txBody>
      </p:sp>
    </p:spTree>
    <p:extLst>
      <p:ext uri="{BB962C8B-B14F-4D97-AF65-F5344CB8AC3E}">
        <p14:creationId xmlns:p14="http://schemas.microsoft.com/office/powerpoint/2010/main" val="1872978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xfrm>
            <a:off x="838200" y="1825625"/>
            <a:ext cx="9434885" cy="4351338"/>
          </a:xfrm>
        </p:spPr>
        <p:txBody>
          <a:bodyPr>
            <a:normAutofit/>
          </a:bodyPr>
          <a:lstStyle/>
          <a:p>
            <a:r>
              <a:rPr lang="en-US" dirty="0"/>
              <a:t>Auction land on the new super-Earth planet discovered recently and make available for purchase via our blockchain token.</a:t>
            </a:r>
          </a:p>
          <a:p>
            <a:endParaRPr lang="en-US" dirty="0"/>
          </a:p>
          <a:p>
            <a:pPr algn="l"/>
            <a:r>
              <a:rPr lang="en-US" dirty="0"/>
              <a:t>Register and update the star land registry </a:t>
            </a:r>
            <a:r>
              <a:rPr lang="en-US" dirty="0" err="1"/>
              <a:t>dApp</a:t>
            </a:r>
            <a:r>
              <a:rPr lang="en-US" dirty="0"/>
              <a:t>, pin an star land File to IPFS via Pinata.</a:t>
            </a:r>
          </a:p>
          <a:p>
            <a:pPr algn="l"/>
            <a:endParaRPr lang="en-US" dirty="0"/>
          </a:p>
          <a:p>
            <a:r>
              <a:rPr lang="en-US" dirty="0"/>
              <a:t>All property contracts are encrypted and tokenized on Solidity Remix IDE </a:t>
            </a:r>
          </a:p>
          <a:p>
            <a:pPr marL="0" indent="0">
              <a:buNone/>
            </a:pPr>
            <a:endParaRPr lang="en-US" dirty="0"/>
          </a:p>
          <a:p>
            <a:endParaRPr lang="en-US" dirty="0"/>
          </a:p>
        </p:txBody>
      </p:sp>
      <p:sp>
        <p:nvSpPr>
          <p:cNvPr id="4" name="TextBox 3">
            <a:extLst>
              <a:ext uri="{FF2B5EF4-FFF2-40B4-BE49-F238E27FC236}">
                <a16:creationId xmlns:a16="http://schemas.microsoft.com/office/drawing/2014/main" id="{091850FA-5244-7F8F-DEF2-4AB7F523C46C}"/>
              </a:ext>
            </a:extLst>
          </p:cNvPr>
          <p:cNvSpPr txBox="1"/>
          <p:nvPr/>
        </p:nvSpPr>
        <p:spPr>
          <a:xfrm>
            <a:off x="161925" y="160336"/>
            <a:ext cx="952500" cy="369332"/>
          </a:xfrm>
          <a:prstGeom prst="rect">
            <a:avLst/>
          </a:prstGeom>
          <a:noFill/>
        </p:spPr>
        <p:txBody>
          <a:bodyPr wrap="square" rtlCol="0">
            <a:spAutoFit/>
          </a:bodyPr>
          <a:lstStyle/>
          <a:p>
            <a:r>
              <a:rPr lang="en-US" dirty="0">
                <a:highlight>
                  <a:srgbClr val="FFFF00"/>
                </a:highlight>
              </a:rPr>
              <a:t>Julian</a:t>
            </a:r>
          </a:p>
        </p:txBody>
      </p:sp>
    </p:spTree>
    <p:extLst>
      <p:ext uri="{BB962C8B-B14F-4D97-AF65-F5344CB8AC3E}">
        <p14:creationId xmlns:p14="http://schemas.microsoft.com/office/powerpoint/2010/main" val="1852513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a:xfrm>
            <a:off x="838200" y="160336"/>
            <a:ext cx="9124784" cy="1325563"/>
          </a:xfrm>
        </p:spPr>
        <p:txBody>
          <a:bodyPr>
            <a:normAutofit/>
          </a:bodyPr>
          <a:lstStyle/>
          <a:p>
            <a:r>
              <a:rPr lang="en-US" dirty="0">
                <a:solidFill>
                  <a:srgbClr val="FFFFFF"/>
                </a:solidFill>
              </a:rPr>
              <a:t>Our Team –</a:t>
            </a:r>
          </a:p>
        </p:txBody>
      </p:sp>
      <p:graphicFrame>
        <p:nvGraphicFramePr>
          <p:cNvPr id="6" name="Content Placeholder 2">
            <a:extLst>
              <a:ext uri="{FF2B5EF4-FFF2-40B4-BE49-F238E27FC236}">
                <a16:creationId xmlns:a16="http://schemas.microsoft.com/office/drawing/2014/main" id="{FBBB7FDA-3E41-2928-C13E-D636B2483638}"/>
              </a:ext>
            </a:extLst>
          </p:cNvPr>
          <p:cNvGraphicFramePr>
            <a:graphicFrameLocks noGrp="1"/>
          </p:cNvGraphicFramePr>
          <p:nvPr>
            <p:ph idx="1"/>
            <p:extLst>
              <p:ext uri="{D42A27DB-BD31-4B8C-83A1-F6EECF244321}">
                <p14:modId xmlns:p14="http://schemas.microsoft.com/office/powerpoint/2010/main" val="546768584"/>
              </p:ext>
            </p:extLst>
          </p:nvPr>
        </p:nvGraphicFramePr>
        <p:xfrm>
          <a:off x="766638" y="3796026"/>
          <a:ext cx="10515600" cy="3061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Picture 17" descr="A person smiling for the camera&#10;&#10;Description automatically generated with low confidence">
            <a:extLst>
              <a:ext uri="{FF2B5EF4-FFF2-40B4-BE49-F238E27FC236}">
                <a16:creationId xmlns:a16="http://schemas.microsoft.com/office/drawing/2014/main" id="{557EC6D8-AF35-24AC-7617-BEF01957DAD7}"/>
              </a:ext>
            </a:extLst>
          </p:cNvPr>
          <p:cNvPicPr>
            <a:picLocks noChangeAspect="1"/>
          </p:cNvPicPr>
          <p:nvPr/>
        </p:nvPicPr>
        <p:blipFill>
          <a:blip r:embed="rId7"/>
          <a:stretch>
            <a:fillRect/>
          </a:stretch>
        </p:blipFill>
        <p:spPr>
          <a:xfrm>
            <a:off x="3498489" y="2293504"/>
            <a:ext cx="2119395" cy="2007184"/>
          </a:xfrm>
          <a:prstGeom prst="rect">
            <a:avLst/>
          </a:prstGeom>
        </p:spPr>
      </p:pic>
      <p:pic>
        <p:nvPicPr>
          <p:cNvPr id="20" name="Picture 19">
            <a:extLst>
              <a:ext uri="{FF2B5EF4-FFF2-40B4-BE49-F238E27FC236}">
                <a16:creationId xmlns:a16="http://schemas.microsoft.com/office/drawing/2014/main" id="{686CE833-C2EB-D585-E78B-D5223AE5A97D}"/>
              </a:ext>
            </a:extLst>
          </p:cNvPr>
          <p:cNvPicPr>
            <a:picLocks/>
          </p:cNvPicPr>
          <p:nvPr/>
        </p:nvPicPr>
        <p:blipFill>
          <a:blip r:embed="rId8"/>
          <a:stretch>
            <a:fillRect/>
          </a:stretch>
        </p:blipFill>
        <p:spPr>
          <a:xfrm>
            <a:off x="8798827" y="2293504"/>
            <a:ext cx="2121408" cy="2011680"/>
          </a:xfrm>
          <a:prstGeom prst="rect">
            <a:avLst/>
          </a:prstGeom>
        </p:spPr>
      </p:pic>
    </p:spTree>
    <p:extLst>
      <p:ext uri="{BB962C8B-B14F-4D97-AF65-F5344CB8AC3E}">
        <p14:creationId xmlns:p14="http://schemas.microsoft.com/office/powerpoint/2010/main" val="365797379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B739-3D86-4A84-82C6-4ED9C27647A0}"/>
              </a:ext>
            </a:extLst>
          </p:cNvPr>
          <p:cNvSpPr>
            <a:spLocks noGrp="1"/>
          </p:cNvSpPr>
          <p:nvPr>
            <p:ph type="title"/>
          </p:nvPr>
        </p:nvSpPr>
        <p:spPr/>
        <p:txBody>
          <a:bodyPr/>
          <a:lstStyle/>
          <a:p>
            <a:r>
              <a:rPr lang="en-US" dirty="0"/>
              <a:t>What is LP 890-9c?</a:t>
            </a:r>
          </a:p>
        </p:txBody>
      </p:sp>
      <p:sp>
        <p:nvSpPr>
          <p:cNvPr id="3" name="Content Placeholder 2">
            <a:extLst>
              <a:ext uri="{FF2B5EF4-FFF2-40B4-BE49-F238E27FC236}">
                <a16:creationId xmlns:a16="http://schemas.microsoft.com/office/drawing/2014/main" id="{C5A8FF76-985C-4C2F-AB5E-10031855D273}"/>
              </a:ext>
            </a:extLst>
          </p:cNvPr>
          <p:cNvSpPr>
            <a:spLocks noGrp="1"/>
          </p:cNvSpPr>
          <p:nvPr>
            <p:ph idx="1"/>
          </p:nvPr>
        </p:nvSpPr>
        <p:spPr>
          <a:xfrm>
            <a:off x="838200" y="1825625"/>
            <a:ext cx="5840896" cy="4351338"/>
          </a:xfrm>
        </p:spPr>
        <p:txBody>
          <a:bodyPr/>
          <a:lstStyle/>
          <a:p>
            <a:r>
              <a:rPr lang="en-US" dirty="0"/>
              <a:t>Also known as SPECULOOS-2 or TOI-4306, is a high proper motion red dwarf star located 105 light-years away from the Solar System in the constellation of Eridanus. </a:t>
            </a:r>
          </a:p>
          <a:p>
            <a:endParaRPr lang="en-US" dirty="0"/>
          </a:p>
          <a:p>
            <a:r>
              <a:rPr lang="en-US" dirty="0"/>
              <a:t>It is the second-coolest star found to host a planetary system, after TRAPPIST-1.</a:t>
            </a:r>
          </a:p>
          <a:p>
            <a:endParaRPr lang="en-US" dirty="0"/>
          </a:p>
        </p:txBody>
      </p:sp>
      <p:pic>
        <p:nvPicPr>
          <p:cNvPr id="4" name="Picture 3" descr="A picture containing dark, outdoor object, night sky&#10;&#10;Description automatically generated">
            <a:extLst>
              <a:ext uri="{FF2B5EF4-FFF2-40B4-BE49-F238E27FC236}">
                <a16:creationId xmlns:a16="http://schemas.microsoft.com/office/drawing/2014/main" id="{886CCBCA-98E7-A70A-C614-C9A93B32CF6E}"/>
              </a:ext>
            </a:extLst>
          </p:cNvPr>
          <p:cNvPicPr>
            <a:picLocks noChangeAspect="1"/>
          </p:cNvPicPr>
          <p:nvPr/>
        </p:nvPicPr>
        <p:blipFill>
          <a:blip r:embed="rId2"/>
          <a:stretch>
            <a:fillRect/>
          </a:stretch>
        </p:blipFill>
        <p:spPr>
          <a:xfrm>
            <a:off x="6922898" y="2960513"/>
            <a:ext cx="4686006" cy="3123223"/>
          </a:xfrm>
          <a:prstGeom prst="rect">
            <a:avLst/>
          </a:prstGeom>
        </p:spPr>
      </p:pic>
      <p:sp>
        <p:nvSpPr>
          <p:cNvPr id="5" name="TextBox 4">
            <a:extLst>
              <a:ext uri="{FF2B5EF4-FFF2-40B4-BE49-F238E27FC236}">
                <a16:creationId xmlns:a16="http://schemas.microsoft.com/office/drawing/2014/main" id="{E498F19E-0597-0432-EA09-00DFB03EA778}"/>
              </a:ext>
            </a:extLst>
          </p:cNvPr>
          <p:cNvSpPr txBox="1"/>
          <p:nvPr/>
        </p:nvSpPr>
        <p:spPr>
          <a:xfrm>
            <a:off x="161925" y="160336"/>
            <a:ext cx="952500" cy="369332"/>
          </a:xfrm>
          <a:prstGeom prst="rect">
            <a:avLst/>
          </a:prstGeom>
          <a:noFill/>
        </p:spPr>
        <p:txBody>
          <a:bodyPr wrap="square" rtlCol="0">
            <a:spAutoFit/>
          </a:bodyPr>
          <a:lstStyle/>
          <a:p>
            <a:r>
              <a:rPr lang="en-US" dirty="0">
                <a:highlight>
                  <a:srgbClr val="FFFF00"/>
                </a:highlight>
              </a:rPr>
              <a:t>Julian</a:t>
            </a:r>
          </a:p>
        </p:txBody>
      </p:sp>
    </p:spTree>
    <p:extLst>
      <p:ext uri="{BB962C8B-B14F-4D97-AF65-F5344CB8AC3E}">
        <p14:creationId xmlns:p14="http://schemas.microsoft.com/office/powerpoint/2010/main" val="59454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Property Offerings</a:t>
            </a:r>
          </a:p>
        </p:txBody>
      </p:sp>
      <p:sp>
        <p:nvSpPr>
          <p:cNvPr id="3" name="Content Placeholder 2"/>
          <p:cNvSpPr>
            <a:spLocks noGrp="1"/>
          </p:cNvSpPr>
          <p:nvPr>
            <p:ph idx="1"/>
          </p:nvPr>
        </p:nvSpPr>
        <p:spPr>
          <a:xfrm>
            <a:off x="838200" y="1825625"/>
            <a:ext cx="9275859" cy="4351338"/>
          </a:xfrm>
        </p:spPr>
        <p:txBody>
          <a:bodyPr>
            <a:normAutofit lnSpcReduction="10000"/>
          </a:bodyPr>
          <a:lstStyle/>
          <a:p>
            <a:r>
              <a:rPr lang="en-US" b="0" i="0" dirty="0">
                <a:effectLst/>
              </a:rPr>
              <a:t>Whether you’ll eventually visit the Super-Earth as a tourist, to do scientific research, to mine for Helium3 or other valuable rare-earth elements, the Moon offers a wealth of fascinating locations.</a:t>
            </a:r>
          </a:p>
          <a:p>
            <a:endParaRPr lang="en-US" dirty="0"/>
          </a:p>
          <a:p>
            <a:r>
              <a:rPr lang="en-US" dirty="0"/>
              <a:t>Land 1</a:t>
            </a:r>
          </a:p>
          <a:p>
            <a:r>
              <a:rPr lang="en-US" dirty="0"/>
              <a:t>Land 2</a:t>
            </a:r>
          </a:p>
          <a:p>
            <a:r>
              <a:rPr lang="en-US" dirty="0"/>
              <a:t>Land 3</a:t>
            </a:r>
          </a:p>
          <a:p>
            <a:r>
              <a:rPr lang="en-US" dirty="0"/>
              <a:t>Land 4</a:t>
            </a:r>
          </a:p>
          <a:p>
            <a:r>
              <a:rPr lang="en-US" dirty="0"/>
              <a:t>Land 5</a:t>
            </a:r>
          </a:p>
          <a:p>
            <a:endParaRPr lang="en-US" dirty="0"/>
          </a:p>
        </p:txBody>
      </p:sp>
      <p:sp>
        <p:nvSpPr>
          <p:cNvPr id="4" name="TextBox 3">
            <a:extLst>
              <a:ext uri="{FF2B5EF4-FFF2-40B4-BE49-F238E27FC236}">
                <a16:creationId xmlns:a16="http://schemas.microsoft.com/office/drawing/2014/main" id="{79147EEB-CAB0-D1BA-93A9-775BB8092E6E}"/>
              </a:ext>
            </a:extLst>
          </p:cNvPr>
          <p:cNvSpPr txBox="1"/>
          <p:nvPr/>
        </p:nvSpPr>
        <p:spPr>
          <a:xfrm>
            <a:off x="161925" y="160336"/>
            <a:ext cx="952500" cy="369332"/>
          </a:xfrm>
          <a:prstGeom prst="rect">
            <a:avLst/>
          </a:prstGeom>
          <a:noFill/>
        </p:spPr>
        <p:txBody>
          <a:bodyPr wrap="square" rtlCol="0">
            <a:spAutoFit/>
          </a:bodyPr>
          <a:lstStyle/>
          <a:p>
            <a:r>
              <a:rPr lang="en-US" dirty="0">
                <a:highlight>
                  <a:srgbClr val="FFFF00"/>
                </a:highlight>
              </a:rPr>
              <a:t>Julian</a:t>
            </a:r>
          </a:p>
        </p:txBody>
      </p:sp>
    </p:spTree>
    <p:extLst>
      <p:ext uri="{BB962C8B-B14F-4D97-AF65-F5344CB8AC3E}">
        <p14:creationId xmlns:p14="http://schemas.microsoft.com/office/powerpoint/2010/main" val="2541583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a:xfrm>
            <a:off x="838199" y="160336"/>
            <a:ext cx="10214113" cy="1325563"/>
          </a:xfrm>
        </p:spPr>
        <p:txBody>
          <a:bodyPr/>
          <a:lstStyle/>
          <a:p>
            <a:r>
              <a:rPr lang="en-US" dirty="0"/>
              <a:t>Book your Journey to Super-Earth Today!</a:t>
            </a:r>
          </a:p>
        </p:txBody>
      </p:sp>
      <p:sp>
        <p:nvSpPr>
          <p:cNvPr id="7" name="Content Placeholder 6">
            <a:extLst>
              <a:ext uri="{FF2B5EF4-FFF2-40B4-BE49-F238E27FC236}">
                <a16:creationId xmlns:a16="http://schemas.microsoft.com/office/drawing/2014/main" id="{7C180790-F63B-A6E0-A969-D86196F610BC}"/>
              </a:ext>
            </a:extLst>
          </p:cNvPr>
          <p:cNvSpPr>
            <a:spLocks noGrp="1"/>
          </p:cNvSpPr>
          <p:nvPr>
            <p:ph idx="1"/>
          </p:nvPr>
        </p:nvSpPr>
        <p:spPr/>
        <p:txBody>
          <a:bodyPr>
            <a:normAutofit/>
          </a:bodyPr>
          <a:lstStyle/>
          <a:p>
            <a:r>
              <a:rPr lang="en-US" dirty="0"/>
              <a:t>Not certain which region to select? Click on the region name above to access a detailed description and location information. It's that easy to buy Super-Earth property!</a:t>
            </a:r>
          </a:p>
          <a:p>
            <a:endParaRPr lang="en-US" dirty="0"/>
          </a:p>
          <a:p>
            <a:r>
              <a:rPr lang="en-US" sz="2700" dirty="0"/>
              <a:t>WE DELIVER EVERYWHERE AROUND THE WORLD! </a:t>
            </a:r>
          </a:p>
          <a:p>
            <a:endParaRPr lang="en-US" sz="2700" dirty="0"/>
          </a:p>
          <a:p>
            <a:r>
              <a:rPr lang="en-US" sz="2700" dirty="0"/>
              <a:t>All property prices are stated in ETH per acre based on current exchange rates. </a:t>
            </a:r>
            <a:endParaRPr lang="en-US" dirty="0"/>
          </a:p>
        </p:txBody>
      </p:sp>
      <p:sp>
        <p:nvSpPr>
          <p:cNvPr id="3" name="TextBox 2">
            <a:extLst>
              <a:ext uri="{FF2B5EF4-FFF2-40B4-BE49-F238E27FC236}">
                <a16:creationId xmlns:a16="http://schemas.microsoft.com/office/drawing/2014/main" id="{9F4797E9-7D25-FBB4-6EFB-85529E72664F}"/>
              </a:ext>
            </a:extLst>
          </p:cNvPr>
          <p:cNvSpPr txBox="1"/>
          <p:nvPr/>
        </p:nvSpPr>
        <p:spPr>
          <a:xfrm>
            <a:off x="111318" y="95810"/>
            <a:ext cx="4723075" cy="369332"/>
          </a:xfrm>
          <a:prstGeom prst="rect">
            <a:avLst/>
          </a:prstGeom>
          <a:noFill/>
        </p:spPr>
        <p:txBody>
          <a:bodyPr wrap="square" rtlCol="0">
            <a:spAutoFit/>
          </a:bodyPr>
          <a:lstStyle/>
          <a:p>
            <a:r>
              <a:rPr lang="en-US" dirty="0">
                <a:highlight>
                  <a:srgbClr val="FFFF00"/>
                </a:highlight>
              </a:rPr>
              <a:t>Talking Points</a:t>
            </a:r>
          </a:p>
        </p:txBody>
      </p:sp>
    </p:spTree>
    <p:extLst>
      <p:ext uri="{BB962C8B-B14F-4D97-AF65-F5344CB8AC3E}">
        <p14:creationId xmlns:p14="http://schemas.microsoft.com/office/powerpoint/2010/main" val="3255499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a:xfrm>
            <a:off x="838200" y="160336"/>
            <a:ext cx="9975574" cy="1325563"/>
          </a:xfrm>
        </p:spPr>
        <p:txBody>
          <a:bodyPr/>
          <a:lstStyle/>
          <a:p>
            <a:r>
              <a:rPr lang="en-US" dirty="0"/>
              <a:t>Encrypted and Secure (NFT) Contracts</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p:txBody>
          <a:bodyPr/>
          <a:lstStyle/>
          <a:p>
            <a:r>
              <a:rPr lang="en-US" b="0" i="0" dirty="0">
                <a:solidFill>
                  <a:srgbClr val="FFFFFF"/>
                </a:solidFill>
                <a:effectLst/>
              </a:rPr>
              <a:t>Your property ownership contract is encrypted and tokenized on the Solidity Smart Chain, and is accessible only through your secure, private portal – an exclusive feature available only to our clients!</a:t>
            </a:r>
            <a:endParaRPr lang="en-US" b="0" i="0" dirty="0">
              <a:solidFill>
                <a:srgbClr val="323232"/>
              </a:solidFill>
              <a:effectLst/>
            </a:endParaRPr>
          </a:p>
          <a:p>
            <a:endParaRPr lang="en-US" dirty="0"/>
          </a:p>
        </p:txBody>
      </p:sp>
      <p:sp>
        <p:nvSpPr>
          <p:cNvPr id="4" name="TextBox 3">
            <a:extLst>
              <a:ext uri="{FF2B5EF4-FFF2-40B4-BE49-F238E27FC236}">
                <a16:creationId xmlns:a16="http://schemas.microsoft.com/office/drawing/2014/main" id="{AA984EA8-16EC-22F0-6294-11687721F2DD}"/>
              </a:ext>
            </a:extLst>
          </p:cNvPr>
          <p:cNvSpPr txBox="1"/>
          <p:nvPr/>
        </p:nvSpPr>
        <p:spPr>
          <a:xfrm>
            <a:off x="111318" y="95810"/>
            <a:ext cx="4723075" cy="369332"/>
          </a:xfrm>
          <a:prstGeom prst="rect">
            <a:avLst/>
          </a:prstGeom>
          <a:noFill/>
        </p:spPr>
        <p:txBody>
          <a:bodyPr wrap="square" rtlCol="0">
            <a:spAutoFit/>
          </a:bodyPr>
          <a:lstStyle/>
          <a:p>
            <a:r>
              <a:rPr lang="en-US" dirty="0">
                <a:highlight>
                  <a:srgbClr val="FFFF00"/>
                </a:highlight>
              </a:rPr>
              <a:t>Talking Points</a:t>
            </a:r>
          </a:p>
        </p:txBody>
      </p:sp>
    </p:spTree>
    <p:extLst>
      <p:ext uri="{BB962C8B-B14F-4D97-AF65-F5344CB8AC3E}">
        <p14:creationId xmlns:p14="http://schemas.microsoft.com/office/powerpoint/2010/main" val="4055586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lstStyle/>
          <a:p>
            <a:r>
              <a:rPr lang="en-US" dirty="0"/>
              <a:t>Demo</a:t>
            </a:r>
          </a:p>
        </p:txBody>
      </p:sp>
      <p:pic>
        <p:nvPicPr>
          <p:cNvPr id="5" name="Content Placeholder 4" descr="A picture containing outdoor, nature, sun, sunset&#10;&#10;Description automatically generated">
            <a:extLst>
              <a:ext uri="{FF2B5EF4-FFF2-40B4-BE49-F238E27FC236}">
                <a16:creationId xmlns:a16="http://schemas.microsoft.com/office/drawing/2014/main" id="{1C3699E8-C74B-C645-BE18-BB7962EFC672}"/>
              </a:ext>
            </a:extLst>
          </p:cNvPr>
          <p:cNvPicPr>
            <a:picLocks noGrp="1" noChangeAspect="1"/>
          </p:cNvPicPr>
          <p:nvPr>
            <p:ph idx="1"/>
          </p:nvPr>
        </p:nvPicPr>
        <p:blipFill>
          <a:blip r:embed="rId2"/>
          <a:stretch>
            <a:fillRect/>
          </a:stretch>
        </p:blipFill>
        <p:spPr>
          <a:xfrm>
            <a:off x="6013837" y="1401746"/>
            <a:ext cx="5339963" cy="4271971"/>
          </a:xfrm>
        </p:spPr>
      </p:pic>
      <p:sp>
        <p:nvSpPr>
          <p:cNvPr id="6" name="Content Placeholder 6">
            <a:extLst>
              <a:ext uri="{FF2B5EF4-FFF2-40B4-BE49-F238E27FC236}">
                <a16:creationId xmlns:a16="http://schemas.microsoft.com/office/drawing/2014/main" id="{7E9BDCDC-7CD9-1071-3C50-87902B4C1F13}"/>
              </a:ext>
            </a:extLst>
          </p:cNvPr>
          <p:cNvSpPr txBox="1">
            <a:spLocks/>
          </p:cNvSpPr>
          <p:nvPr/>
        </p:nvSpPr>
        <p:spPr>
          <a:xfrm>
            <a:off x="774592" y="2346326"/>
            <a:ext cx="523924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4"/>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4"/>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4"/>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artist conception shows a young, hypothetical planet around a cool star. A soupy mix of potentially life-forming chemicals can be seen pooling around the base of the jagged rocks.</a:t>
            </a:r>
          </a:p>
        </p:txBody>
      </p:sp>
      <p:sp>
        <p:nvSpPr>
          <p:cNvPr id="7" name="TextBox 6">
            <a:extLst>
              <a:ext uri="{FF2B5EF4-FFF2-40B4-BE49-F238E27FC236}">
                <a16:creationId xmlns:a16="http://schemas.microsoft.com/office/drawing/2014/main" id="{55FC083D-C753-C3AE-0218-33BF3C9620D9}"/>
              </a:ext>
            </a:extLst>
          </p:cNvPr>
          <p:cNvSpPr txBox="1"/>
          <p:nvPr/>
        </p:nvSpPr>
        <p:spPr>
          <a:xfrm>
            <a:off x="111318" y="95810"/>
            <a:ext cx="4723075" cy="369332"/>
          </a:xfrm>
          <a:prstGeom prst="rect">
            <a:avLst/>
          </a:prstGeom>
          <a:noFill/>
        </p:spPr>
        <p:txBody>
          <a:bodyPr wrap="square" rtlCol="0">
            <a:spAutoFit/>
          </a:bodyPr>
          <a:lstStyle/>
          <a:p>
            <a:r>
              <a:rPr lang="en-US" dirty="0">
                <a:highlight>
                  <a:srgbClr val="FFFF00"/>
                </a:highlight>
              </a:rPr>
              <a:t>Allyssa</a:t>
            </a:r>
          </a:p>
        </p:txBody>
      </p:sp>
    </p:spTree>
    <p:extLst>
      <p:ext uri="{BB962C8B-B14F-4D97-AF65-F5344CB8AC3E}">
        <p14:creationId xmlns:p14="http://schemas.microsoft.com/office/powerpoint/2010/main" val="1507005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Demo</a:t>
            </a:r>
          </a:p>
        </p:txBody>
      </p:sp>
      <p:sp>
        <p:nvSpPr>
          <p:cNvPr id="7" name="Content Placeholder 6">
            <a:extLst>
              <a:ext uri="{FF2B5EF4-FFF2-40B4-BE49-F238E27FC236}">
                <a16:creationId xmlns:a16="http://schemas.microsoft.com/office/drawing/2014/main" id="{7C180790-F63B-A6E0-A969-D86196F610BC}"/>
              </a:ext>
            </a:extLst>
          </p:cNvPr>
          <p:cNvSpPr>
            <a:spLocks noGrp="1"/>
          </p:cNvSpPr>
          <p:nvPr>
            <p:ph idx="1"/>
          </p:nvPr>
        </p:nvSpPr>
        <p:spPr>
          <a:xfrm>
            <a:off x="838200" y="1825625"/>
            <a:ext cx="10572750" cy="4351338"/>
          </a:xfrm>
        </p:spPr>
        <p:txBody>
          <a:bodyPr>
            <a:normAutofit/>
          </a:bodyPr>
          <a:lstStyle/>
          <a:p>
            <a:r>
              <a:rPr lang="en-US" b="0" i="0" dirty="0">
                <a:effectLst/>
              </a:rPr>
              <a:t>This artist's concept allows us to imagine what it would be like to stand on the surface of the exoplanet TRAPPIST-1F. </a:t>
            </a:r>
            <a:endParaRPr lang="en-US" dirty="0"/>
          </a:p>
        </p:txBody>
      </p:sp>
      <p:pic>
        <p:nvPicPr>
          <p:cNvPr id="4" name="Picture 3" descr="A picture containing text, nature, outdoor, sunset&#10;&#10;Description automatically generated">
            <a:extLst>
              <a:ext uri="{FF2B5EF4-FFF2-40B4-BE49-F238E27FC236}">
                <a16:creationId xmlns:a16="http://schemas.microsoft.com/office/drawing/2014/main" id="{1738796A-464B-0BBB-C053-5A908C7E312E}"/>
              </a:ext>
            </a:extLst>
          </p:cNvPr>
          <p:cNvPicPr>
            <a:picLocks noChangeAspect="1"/>
          </p:cNvPicPr>
          <p:nvPr/>
        </p:nvPicPr>
        <p:blipFill>
          <a:blip r:embed="rId3"/>
          <a:stretch>
            <a:fillRect/>
          </a:stretch>
        </p:blipFill>
        <p:spPr>
          <a:xfrm>
            <a:off x="3905770" y="2845187"/>
            <a:ext cx="5924029" cy="3331776"/>
          </a:xfrm>
          <a:prstGeom prst="rect">
            <a:avLst/>
          </a:prstGeom>
        </p:spPr>
      </p:pic>
      <p:sp>
        <p:nvSpPr>
          <p:cNvPr id="5" name="TextBox 4">
            <a:extLst>
              <a:ext uri="{FF2B5EF4-FFF2-40B4-BE49-F238E27FC236}">
                <a16:creationId xmlns:a16="http://schemas.microsoft.com/office/drawing/2014/main" id="{339DFAEF-570C-FC4B-5D8C-5DB32D952834}"/>
              </a:ext>
            </a:extLst>
          </p:cNvPr>
          <p:cNvSpPr txBox="1"/>
          <p:nvPr/>
        </p:nvSpPr>
        <p:spPr>
          <a:xfrm>
            <a:off x="111318" y="95810"/>
            <a:ext cx="4723075" cy="369332"/>
          </a:xfrm>
          <a:prstGeom prst="rect">
            <a:avLst/>
          </a:prstGeom>
          <a:noFill/>
        </p:spPr>
        <p:txBody>
          <a:bodyPr wrap="square" rtlCol="0">
            <a:spAutoFit/>
          </a:bodyPr>
          <a:lstStyle/>
          <a:p>
            <a:r>
              <a:rPr lang="en-US" dirty="0">
                <a:highlight>
                  <a:srgbClr val="FFFF00"/>
                </a:highlight>
              </a:rPr>
              <a:t>Allyssa</a:t>
            </a:r>
          </a:p>
        </p:txBody>
      </p:sp>
    </p:spTree>
    <p:extLst>
      <p:ext uri="{BB962C8B-B14F-4D97-AF65-F5344CB8AC3E}">
        <p14:creationId xmlns:p14="http://schemas.microsoft.com/office/powerpoint/2010/main" val="956657303"/>
      </p:ext>
    </p:extLst>
  </p:cSld>
  <p:clrMapOvr>
    <a:masterClrMapping/>
  </p:clrMapOvr>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EDC6638-3F1D-4CA5-A167-2F719C0876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Earth Day slides</Template>
  <TotalTime>3679</TotalTime>
  <Words>618</Words>
  <Application>Microsoft Office PowerPoint</Application>
  <PresentationFormat>Widescreen</PresentationFormat>
  <Paragraphs>83</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Slack-Lato</vt:lpstr>
      <vt:lpstr>Arial</vt:lpstr>
      <vt:lpstr>Calibri</vt:lpstr>
      <vt:lpstr>Franklin Gothic Book</vt:lpstr>
      <vt:lpstr>Franklin Gothic Demi</vt:lpstr>
      <vt:lpstr>Wingdings</vt:lpstr>
      <vt:lpstr>Office Theme</vt:lpstr>
      <vt:lpstr>Super-Earth Real Estate</vt:lpstr>
      <vt:lpstr>Introduction</vt:lpstr>
      <vt:lpstr>Our Team –</vt:lpstr>
      <vt:lpstr>What is LP 890-9c?</vt:lpstr>
      <vt:lpstr>Current Property Offerings</vt:lpstr>
      <vt:lpstr>Book your Journey to Super-Earth Today!</vt:lpstr>
      <vt:lpstr>Encrypted and Secure (NFT) Contracts</vt:lpstr>
      <vt:lpstr>Demo</vt:lpstr>
      <vt:lpstr>Demo</vt:lpstr>
      <vt:lpstr>Demo - Streamlit</vt:lpstr>
      <vt:lpstr>Demo - Streamlit</vt:lpstr>
      <vt:lpstr>Demo - Steamlit </vt:lpstr>
      <vt:lpstr>Demo - Streamlit </vt:lpstr>
      <vt:lpstr>Star Land Registry &amp; Appraisal System</vt:lpstr>
      <vt:lpstr>Demo </vt:lpstr>
      <vt:lpstr>Demo </vt:lpstr>
      <vt:lpstr>Product Roadmap</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Earth Found - LP 890-9c</dc:title>
  <dc:creator>Vicky Lee</dc:creator>
  <cp:lastModifiedBy>Vicky Lee</cp:lastModifiedBy>
  <cp:revision>26</cp:revision>
  <dcterms:created xsi:type="dcterms:W3CDTF">2022-09-19T01:10:19Z</dcterms:created>
  <dcterms:modified xsi:type="dcterms:W3CDTF">2022-09-22T00:28:46Z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